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9"/>
  </p:notesMasterIdLst>
  <p:sldIdLst>
    <p:sldId id="256" r:id="rId2"/>
    <p:sldId id="259" r:id="rId3"/>
    <p:sldId id="262" r:id="rId4"/>
    <p:sldId id="277" r:id="rId5"/>
    <p:sldId id="275" r:id="rId6"/>
    <p:sldId id="290" r:id="rId7"/>
    <p:sldId id="291" r:id="rId8"/>
    <p:sldId id="257" r:id="rId9"/>
    <p:sldId id="280" r:id="rId10"/>
    <p:sldId id="292" r:id="rId11"/>
    <p:sldId id="281" r:id="rId12"/>
    <p:sldId id="307" r:id="rId13"/>
    <p:sldId id="308" r:id="rId14"/>
    <p:sldId id="298" r:id="rId15"/>
    <p:sldId id="299" r:id="rId16"/>
    <p:sldId id="297" r:id="rId17"/>
    <p:sldId id="301" r:id="rId18"/>
    <p:sldId id="282" r:id="rId19"/>
    <p:sldId id="283" r:id="rId20"/>
    <p:sldId id="284" r:id="rId21"/>
    <p:sldId id="285" r:id="rId22"/>
    <p:sldId id="302" r:id="rId23"/>
    <p:sldId id="305" r:id="rId24"/>
    <p:sldId id="286" r:id="rId25"/>
    <p:sldId id="306" r:id="rId26"/>
    <p:sldId id="287" r:id="rId27"/>
    <p:sldId id="258" r:id="rId28"/>
  </p:sldIdLst>
  <p:sldSz cx="12192000" cy="6858000"/>
  <p:notesSz cx="6858000" cy="9144000"/>
  <p:embeddedFontLst>
    <p:embeddedFont>
      <p:font typeface="KoPub돋움체 Bold" panose="00000800000000000000" pitchFamily="2" charset="-127"/>
      <p:bold r:id="rId30"/>
    </p:embeddedFont>
    <p:embeddedFont>
      <p:font typeface="Tmon몬소리OTF Black" panose="02000A03000000000000" pitchFamily="50" charset="-127"/>
      <p:bold r:id="rId31"/>
    </p:embeddedFont>
    <p:embeddedFont>
      <p:font typeface="맑은 고딕" panose="020B0503020000020004" pitchFamily="50" charset="-127"/>
      <p:regular r:id="rId32"/>
      <p:bold r:id="rId33"/>
    </p:embeddedFont>
    <p:embeddedFont>
      <p:font typeface="아리따-돋움(TTF)-Bold" panose="02020603020101020101" pitchFamily="18" charset="-127"/>
      <p:regular r:id="rId34"/>
    </p:embeddedFont>
    <p:embeddedFont>
      <p:font typeface="타이포_쌍문동 B" panose="02020803020101020101" pitchFamily="18" charset="-127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001A"/>
    <a:srgbClr val="F469A8"/>
    <a:srgbClr val="6441A5"/>
    <a:srgbClr val="0E459F"/>
    <a:srgbClr val="EB7C30"/>
    <a:srgbClr val="FFFB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4" autoAdjust="0"/>
    <p:restoredTop sz="80050" autoAdjust="0"/>
  </p:normalViewPr>
  <p:slideViewPr>
    <p:cSldViewPr snapToGrid="0" showGuides="1">
      <p:cViewPr>
        <p:scale>
          <a:sx n="50" d="100"/>
          <a:sy n="50" d="100"/>
        </p:scale>
        <p:origin x="120" y="398"/>
      </p:cViewPr>
      <p:guideLst>
        <p:guide orient="horz" pos="2115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78300-682B-4820-B349-1CB43378120F}" type="datetimeFigureOut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7EBC30-E693-46DA-8364-E93C6F134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984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baseline="0" dirty="0"/>
              <a:t>방송통신 위원회에서 조사한 결과</a:t>
            </a:r>
            <a:r>
              <a:rPr lang="en-US" altLang="ko-KR" baseline="0" dirty="0"/>
              <a:t>: </a:t>
            </a:r>
            <a:r>
              <a:rPr lang="ko-KR" altLang="en-US" baseline="0" dirty="0"/>
              <a:t>총 </a:t>
            </a:r>
            <a:r>
              <a:rPr lang="en-US" altLang="ko-KR" baseline="0" dirty="0"/>
              <a:t>27</a:t>
            </a:r>
            <a:r>
              <a:rPr lang="ko-KR" altLang="en-US" baseline="0" dirty="0"/>
              <a:t>개 분석대상 콘텐츠에 대해 유해적인 내용을 분석 </a:t>
            </a:r>
            <a:r>
              <a:rPr lang="en-US" altLang="ko-KR" baseline="0" dirty="0"/>
              <a:t>-&gt; </a:t>
            </a:r>
            <a:r>
              <a:rPr lang="ko-KR" altLang="en-US" baseline="0" dirty="0"/>
              <a:t>총 </a:t>
            </a:r>
            <a:r>
              <a:rPr lang="en-US" altLang="ko-KR" baseline="0" dirty="0"/>
              <a:t>1.034</a:t>
            </a:r>
            <a:r>
              <a:rPr lang="ko-KR" altLang="en-US" baseline="0" dirty="0"/>
              <a:t>개의 유해한 내용이 발견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74A28F-70B7-4BFD-8353-972EE447D8C9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3166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현재 개인방송 서비스는 유해 방송에 대한 차단 </a:t>
            </a:r>
            <a:r>
              <a:rPr lang="en-US" altLang="ko-KR" dirty="0"/>
              <a:t>/ </a:t>
            </a:r>
            <a:r>
              <a:rPr lang="ko-KR" altLang="en-US" dirty="0"/>
              <a:t>규제 등을 하고 있지 않음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우리 프로젝트는 자연어 처리를 통한 방송의 유해성 수치를 산출해내어</a:t>
            </a:r>
          </a:p>
          <a:p>
            <a:r>
              <a:rPr lang="ko-KR" altLang="en-US" dirty="0"/>
              <a:t>유해 방송에 대한 차단 </a:t>
            </a:r>
            <a:r>
              <a:rPr lang="en-US" altLang="ko-KR" dirty="0"/>
              <a:t>/ </a:t>
            </a:r>
            <a:r>
              <a:rPr lang="ko-KR" altLang="en-US" dirty="0"/>
              <a:t>규제를 </a:t>
            </a:r>
            <a:r>
              <a:rPr lang="ko-KR" altLang="en-US" dirty="0" err="1"/>
              <a:t>구현해내었다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3530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일반 앞뒤 문맥이 있는 데이터와는 달리 짧게 </a:t>
            </a:r>
            <a:r>
              <a:rPr lang="ko-KR" altLang="en-US" dirty="0" err="1"/>
              <a:t>짧게</a:t>
            </a:r>
            <a:r>
              <a:rPr lang="ko-KR" altLang="en-US" dirty="0"/>
              <a:t> 문맥이 없고 </a:t>
            </a:r>
            <a:r>
              <a:rPr lang="ko-KR" altLang="en-US" dirty="0" err="1"/>
              <a:t>줄임말이</a:t>
            </a:r>
            <a:r>
              <a:rPr lang="ko-KR" altLang="en-US" dirty="0"/>
              <a:t> 많이 사용되는 인터넷 방송의 특성에 맞춰서 학습 시켜 필터링 하기 위해 채팅 데이터를 </a:t>
            </a:r>
            <a:r>
              <a:rPr lang="ko-KR" altLang="en-US" dirty="0" err="1"/>
              <a:t>스크래핑함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87780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수집이유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또한 유해도가 책정되어 있는 데이터도 존재하지 않았음</a:t>
            </a:r>
            <a:endParaRPr lang="en-US" altLang="ko-KR" dirty="0"/>
          </a:p>
          <a:p>
            <a:pPr marL="628650" lvl="1" indent="-171450">
              <a:buFontTx/>
              <a:buChar char="-"/>
            </a:pPr>
            <a:r>
              <a:rPr lang="ko-KR" altLang="en-US" dirty="0"/>
              <a:t>인터넷방송 사이트에서 채팅 데이터를 크롤링하여</a:t>
            </a:r>
            <a:endParaRPr lang="en-US" altLang="ko-KR" dirty="0"/>
          </a:p>
          <a:p>
            <a:pPr marL="628650" lvl="1" indent="-171450">
              <a:buFontTx/>
              <a:buChar char="-"/>
            </a:pPr>
            <a:r>
              <a:rPr lang="ko-KR" altLang="en-US" dirty="0"/>
              <a:t>일일이 유해 여부를 </a:t>
            </a:r>
            <a:r>
              <a:rPr lang="ko-KR" altLang="en-US" dirty="0" err="1"/>
              <a:t>레이블링해서</a:t>
            </a:r>
            <a:r>
              <a:rPr lang="ko-KR" altLang="en-US" dirty="0"/>
              <a:t> 데이터셋</a:t>
            </a:r>
            <a:r>
              <a:rPr lang="en-US" altLang="ko-KR" dirty="0"/>
              <a:t>(30000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을 구축하였다</a:t>
            </a:r>
            <a:r>
              <a:rPr lang="en-US" altLang="ko-KR" dirty="0"/>
              <a:t>.</a:t>
            </a: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ko-KR" dirty="0"/>
              <a:t>(</a:t>
            </a:r>
            <a:r>
              <a:rPr lang="ko-KR" altLang="en-US" dirty="0"/>
              <a:t>현재까지</a:t>
            </a:r>
            <a:r>
              <a:rPr lang="en-US" altLang="ko-KR" dirty="0"/>
              <a:t>)</a:t>
            </a:r>
            <a:r>
              <a:rPr lang="ko-KR" altLang="en-US" dirty="0"/>
              <a:t>총 </a:t>
            </a:r>
            <a:r>
              <a:rPr lang="en-US" altLang="ko-KR" dirty="0"/>
              <a:t>150</a:t>
            </a:r>
            <a:r>
              <a:rPr lang="ko-KR" altLang="en-US" dirty="0"/>
              <a:t>만개 데이터 수집 완료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797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Konlpy</a:t>
            </a:r>
            <a:r>
              <a:rPr lang="ko-KR" altLang="en-US" dirty="0"/>
              <a:t>의 트위터 형태소 분석기 사용</a:t>
            </a:r>
            <a:r>
              <a:rPr lang="en-US" altLang="ko-KR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dirty="0" err="1"/>
              <a:t>ㅋㅋㅋ</a:t>
            </a:r>
            <a:r>
              <a:rPr lang="ko-KR" altLang="en-US" dirty="0"/>
              <a:t> 과 같은</a:t>
            </a:r>
            <a:r>
              <a:rPr lang="ko-KR" altLang="en-US" baseline="0" dirty="0"/>
              <a:t> 채팅 텍스트를 남겨준다</a:t>
            </a:r>
            <a:r>
              <a:rPr lang="en-US" altLang="ko-KR" baseline="0" dirty="0"/>
              <a:t>.</a:t>
            </a:r>
          </a:p>
          <a:p>
            <a:pPr marL="0" indent="0">
              <a:buFontTx/>
              <a:buNone/>
            </a:pPr>
            <a:r>
              <a:rPr lang="ko-KR" altLang="en-US" baseline="0" dirty="0" err="1"/>
              <a:t>최빈</a:t>
            </a:r>
            <a:r>
              <a:rPr lang="ko-KR" altLang="en-US" baseline="0" dirty="0"/>
              <a:t> 형태소 </a:t>
            </a:r>
            <a:r>
              <a:rPr lang="en-US" altLang="ko-KR" baseline="0" dirty="0"/>
              <a:t>10000</a:t>
            </a:r>
            <a:r>
              <a:rPr lang="ko-KR" altLang="en-US" baseline="0" dirty="0"/>
              <a:t>개에 대해 </a:t>
            </a:r>
            <a:r>
              <a:rPr lang="en-US" altLang="ko-KR" baseline="0" dirty="0"/>
              <a:t>id</a:t>
            </a:r>
            <a:r>
              <a:rPr lang="ko-KR" altLang="en-US" baseline="0" dirty="0"/>
              <a:t>값을 부여하고</a:t>
            </a:r>
            <a:endParaRPr lang="en-US" altLang="ko-KR" baseline="0" dirty="0"/>
          </a:p>
          <a:p>
            <a:pPr marL="0" indent="0">
              <a:buFontTx/>
              <a:buNone/>
            </a:pPr>
            <a:r>
              <a:rPr lang="ko-KR" altLang="en-US" baseline="0" dirty="0"/>
              <a:t>채팅별로 </a:t>
            </a:r>
            <a:r>
              <a:rPr lang="en-US" altLang="ko-KR" baseline="0" dirty="0"/>
              <a:t>vector</a:t>
            </a:r>
            <a:r>
              <a:rPr lang="ko-KR" altLang="en-US" baseline="0" dirty="0"/>
              <a:t>로 변환함</a:t>
            </a:r>
            <a:endParaRPr lang="en-US" altLang="ko-KR" baseline="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9363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차원 </a:t>
            </a:r>
            <a:r>
              <a:rPr lang="ko-KR" altLang="en-US" dirty="0" err="1"/>
              <a:t>컨볼루션</a:t>
            </a:r>
            <a:r>
              <a:rPr lang="ko-KR" altLang="en-US" dirty="0"/>
              <a:t> </a:t>
            </a:r>
            <a:r>
              <a:rPr lang="ko-KR" altLang="en-US" dirty="0" err="1"/>
              <a:t>뉴럴</a:t>
            </a:r>
            <a:r>
              <a:rPr lang="ko-KR" altLang="en-US" baseline="0" dirty="0"/>
              <a:t> 네트워크를 이용하였다</a:t>
            </a:r>
            <a:endParaRPr lang="en-US" altLang="ko-KR" baseline="0" dirty="0"/>
          </a:p>
          <a:p>
            <a:r>
              <a:rPr lang="en-US" altLang="ko-KR" baseline="0" dirty="0"/>
              <a:t>- </a:t>
            </a:r>
            <a:r>
              <a:rPr lang="ko-KR" altLang="en-US" baseline="0" dirty="0"/>
              <a:t>앞 뒤 문맥을 고려하여 유해 채팅 여부를 판별하도록 함</a:t>
            </a:r>
            <a:endParaRPr lang="en-US" altLang="ko-KR" baseline="0" dirty="0"/>
          </a:p>
          <a:p>
            <a:r>
              <a:rPr lang="en-US" altLang="ko-KR" baseline="0" dirty="0"/>
              <a:t>- RNN</a:t>
            </a:r>
            <a:r>
              <a:rPr lang="ko-KR" altLang="en-US" baseline="0" dirty="0"/>
              <a:t>보다 예측 속도를 </a:t>
            </a:r>
            <a:r>
              <a:rPr lang="ko-KR" altLang="en-US" baseline="0" dirty="0" err="1"/>
              <a:t>개선하려함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3299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방송 중 유해채팅 비율 </a:t>
            </a:r>
            <a:r>
              <a:rPr lang="en-US" altLang="ko-KR" dirty="0"/>
              <a:t>: 5%</a:t>
            </a:r>
          </a:p>
          <a:p>
            <a:r>
              <a:rPr lang="ko-KR" altLang="en-US" dirty="0"/>
              <a:t>최대 유해채팅 비율 </a:t>
            </a:r>
            <a:r>
              <a:rPr lang="en-US" altLang="ko-KR" dirty="0"/>
              <a:t>: 11%</a:t>
            </a:r>
          </a:p>
          <a:p>
            <a:endParaRPr lang="en-US" altLang="ko-KR" dirty="0"/>
          </a:p>
          <a:p>
            <a:r>
              <a:rPr lang="ko-KR" altLang="en-US" dirty="0" err="1"/>
              <a:t>임계값은</a:t>
            </a:r>
            <a:r>
              <a:rPr lang="ko-KR" altLang="en-US" baseline="0" dirty="0"/>
              <a:t> 레이블링을 계속하면서 조정 예정입니다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4630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웹 브라우저의 확장 프로그램으로 구현하였다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836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 err="1"/>
              <a:t>레이블링하지</a:t>
            </a:r>
            <a:r>
              <a:rPr lang="ko-KR" altLang="en-US" dirty="0"/>
              <a:t> 않은 데이터셋에 대해 모델을 통한 예측 후</a:t>
            </a:r>
            <a:endParaRPr lang="en-US" altLang="ko-KR" dirty="0"/>
          </a:p>
          <a:p>
            <a:r>
              <a:rPr lang="ko-KR" altLang="en-US" dirty="0"/>
              <a:t>유해 정도가 애매한</a:t>
            </a:r>
            <a:r>
              <a:rPr lang="en-US" altLang="ko-KR" dirty="0"/>
              <a:t>(40~60%)</a:t>
            </a:r>
            <a:r>
              <a:rPr lang="ko-KR" altLang="en-US" dirty="0"/>
              <a:t> 채팅에 대해서 집중적인 레이블링 수행하겠다</a:t>
            </a:r>
            <a:r>
              <a:rPr lang="en-US" altLang="ko-KR" dirty="0"/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dirty="0"/>
              <a:t>음성 인식 </a:t>
            </a:r>
            <a:r>
              <a:rPr lang="en-US" altLang="ko-KR" dirty="0" err="1"/>
              <a:t>api</a:t>
            </a:r>
            <a:r>
              <a:rPr lang="ko-KR" altLang="en-US" dirty="0"/>
              <a:t>의 비용 문제 때문에 보류 중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930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baseline="0" dirty="0"/>
              <a:t>방송통신 위원회에서 조사한 결과</a:t>
            </a:r>
            <a:r>
              <a:rPr lang="en-US" altLang="ko-KR" baseline="0" dirty="0"/>
              <a:t>: </a:t>
            </a:r>
            <a:r>
              <a:rPr lang="ko-KR" altLang="en-US" baseline="0" dirty="0"/>
              <a:t>총 </a:t>
            </a:r>
            <a:r>
              <a:rPr lang="en-US" altLang="ko-KR" baseline="0" dirty="0"/>
              <a:t>27</a:t>
            </a:r>
            <a:r>
              <a:rPr lang="ko-KR" altLang="en-US" baseline="0" dirty="0"/>
              <a:t>개 분석대상 콘텐츠에 대해 유해적인 내용을 분석 </a:t>
            </a:r>
            <a:r>
              <a:rPr lang="en-US" altLang="ko-KR" baseline="0" dirty="0"/>
              <a:t>-&gt; </a:t>
            </a:r>
            <a:r>
              <a:rPr lang="ko-KR" altLang="en-US" baseline="0" dirty="0"/>
              <a:t>총 </a:t>
            </a:r>
            <a:r>
              <a:rPr lang="en-US" altLang="ko-KR" baseline="0" dirty="0"/>
              <a:t>1.034</a:t>
            </a:r>
            <a:r>
              <a:rPr lang="ko-KR" altLang="en-US" baseline="0" dirty="0"/>
              <a:t>개의 유해한 내용이 발견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74A28F-70B7-4BFD-8353-972EE447D8C9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410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평균 </a:t>
            </a:r>
            <a:r>
              <a:rPr lang="en-US" altLang="ko-KR" dirty="0"/>
              <a:t>1</a:t>
            </a:r>
            <a:r>
              <a:rPr lang="ko-KR" altLang="en-US" dirty="0"/>
              <a:t>편당 </a:t>
            </a:r>
            <a:r>
              <a:rPr lang="en-US" altLang="ko-KR" dirty="0"/>
              <a:t>38</a:t>
            </a:r>
            <a:r>
              <a:rPr lang="ko-KR" altLang="en-US" dirty="0"/>
              <a:t>회</a:t>
            </a:r>
            <a:r>
              <a:rPr lang="en-US" altLang="ko-KR" dirty="0"/>
              <a:t>, 1</a:t>
            </a:r>
            <a:r>
              <a:rPr lang="ko-KR" altLang="en-US" dirty="0"/>
              <a:t>분당 </a:t>
            </a:r>
            <a:r>
              <a:rPr lang="en-US" altLang="ko-KR" dirty="0"/>
              <a:t>3.9</a:t>
            </a:r>
            <a:r>
              <a:rPr lang="ko-KR" altLang="en-US" dirty="0"/>
              <a:t>회의 유해한 내용이 발견되었다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4169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유해한 내용의 비중이 문제 언어의 사용이 </a:t>
            </a:r>
            <a:r>
              <a:rPr lang="en-US" altLang="ko-KR" dirty="0"/>
              <a:t>51.4 %</a:t>
            </a:r>
            <a:r>
              <a:rPr lang="ko-KR" altLang="en-US" dirty="0"/>
              <a:t>로 가장 많았고</a:t>
            </a:r>
            <a:r>
              <a:rPr lang="en-US" altLang="ko-KR" dirty="0"/>
              <a:t>, </a:t>
            </a:r>
            <a:r>
              <a:rPr lang="ko-KR" altLang="en-US" dirty="0"/>
              <a:t>폭력적인 내용이 </a:t>
            </a:r>
            <a:r>
              <a:rPr lang="en-US" altLang="ko-KR" dirty="0"/>
              <a:t>20.4%, </a:t>
            </a:r>
            <a:r>
              <a:rPr lang="ko-KR" altLang="en-US" dirty="0"/>
              <a:t>선정적인 내용이 </a:t>
            </a:r>
            <a:r>
              <a:rPr lang="en-US" altLang="ko-KR" dirty="0"/>
              <a:t>15.3%</a:t>
            </a:r>
            <a:r>
              <a:rPr lang="ko-KR" altLang="en-US" dirty="0"/>
              <a:t>로 뒤를 이었다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678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다음 </a:t>
            </a:r>
            <a:r>
              <a:rPr lang="en-US" altLang="ko-KR" baseline="0" dirty="0"/>
              <a:t>3</a:t>
            </a:r>
            <a:r>
              <a:rPr lang="ko-KR" altLang="en-US" baseline="0" dirty="0"/>
              <a:t>사가 청소년들 사이에서 인기 많은 </a:t>
            </a:r>
            <a:r>
              <a:rPr lang="en-US" altLang="ko-KR" baseline="0" dirty="0"/>
              <a:t>top3 </a:t>
            </a:r>
            <a:r>
              <a:rPr lang="ko-KR" altLang="en-US" baseline="0" dirty="0"/>
              <a:t>플랫폼 그런데 여기에서 욕설</a:t>
            </a:r>
            <a:r>
              <a:rPr lang="en-US" altLang="ko-KR" baseline="0" dirty="0"/>
              <a:t>, </a:t>
            </a:r>
            <a:r>
              <a:rPr lang="ko-KR" altLang="en-US" baseline="0" dirty="0"/>
              <a:t>성인영상 등 유해한 영상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채팅들로부터</a:t>
            </a:r>
            <a:r>
              <a:rPr lang="ko-KR" altLang="en-US" baseline="0" dirty="0"/>
              <a:t> 노출</a:t>
            </a:r>
            <a:r>
              <a:rPr lang="en-US" altLang="ko-KR" baseline="0" dirty="0"/>
              <a:t> </a:t>
            </a:r>
          </a:p>
          <a:p>
            <a:r>
              <a:rPr lang="en-US" altLang="ko-KR" baseline="0" dirty="0"/>
              <a:t>-&gt; </a:t>
            </a:r>
            <a:r>
              <a:rPr lang="ko-KR" altLang="en-US" baseline="0" dirty="0"/>
              <a:t>규제가</a:t>
            </a:r>
            <a:r>
              <a:rPr lang="en-US" altLang="ko-KR" baseline="0" dirty="0"/>
              <a:t> tv, </a:t>
            </a:r>
            <a:r>
              <a:rPr lang="ko-KR" altLang="en-US" baseline="0" dirty="0"/>
              <a:t>영화 등은 방송법 및 방송 심의 규정이 적용이 되지만</a:t>
            </a:r>
            <a:r>
              <a:rPr lang="en-US" altLang="ko-KR" baseline="0" dirty="0"/>
              <a:t>, </a:t>
            </a:r>
          </a:p>
          <a:p>
            <a:r>
              <a:rPr lang="ko-KR" altLang="en-US" baseline="0" dirty="0"/>
              <a:t>인터넷 방송은 범용 인터넷 망을 사용하기 때문에 방송구역 개념이 적용되지 않아서 최소한의 제제만 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유해 영상이 많음에도 불구하고 유튜브에서는 신고 기반의 제한모드를 제공하고 있고</a:t>
            </a:r>
            <a:r>
              <a:rPr lang="en-US" altLang="ko-KR" baseline="0" dirty="0"/>
              <a:t>,</a:t>
            </a:r>
          </a:p>
          <a:p>
            <a:r>
              <a:rPr lang="ko-KR" altLang="en-US" baseline="0" dirty="0"/>
              <a:t>아프리카는 모니터링과 신고를 통해 관리한다고 하는데 제대로 관리 되고 있지 않다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사람이 모니터링 </a:t>
            </a:r>
            <a:r>
              <a:rPr lang="en-US" altLang="ko-KR" baseline="0" dirty="0"/>
              <a:t>-&gt; </a:t>
            </a:r>
            <a:r>
              <a:rPr lang="ko-KR" altLang="en-US" baseline="0" dirty="0"/>
              <a:t>올라오는 영상과 채팅이 많은데 사람으로 하니까 필터링이 제대로 되지 않음</a:t>
            </a:r>
            <a:endParaRPr lang="en-US" altLang="ko-KR" baseline="0" dirty="0"/>
          </a:p>
          <a:p>
            <a:r>
              <a:rPr lang="ko-KR" altLang="en-US" baseline="0" dirty="0" err="1"/>
              <a:t>트위치도</a:t>
            </a:r>
            <a:r>
              <a:rPr lang="ko-KR" altLang="en-US" baseline="0" dirty="0"/>
              <a:t> 규제 사항을 올려놓았고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싹둑이라는</a:t>
            </a:r>
            <a:r>
              <a:rPr lang="ko-KR" altLang="en-US" baseline="0" dirty="0"/>
              <a:t> 봇이 채팅 관리를 하지만 조금 변형된 채팅들은 잡아내지 못한다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법안이 바뀌는데 오래 걸리고</a:t>
            </a:r>
            <a:r>
              <a:rPr lang="en-US" altLang="ko-KR" baseline="0" dirty="0"/>
              <a:t>, </a:t>
            </a:r>
            <a:r>
              <a:rPr lang="ko-KR" altLang="en-US" baseline="0" dirty="0"/>
              <a:t>제제가 제대로 이루어지지 않아 아이들이 유해한 컨텐츠에 노출되고 있으므로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필터링 시스템 </a:t>
            </a:r>
            <a:r>
              <a:rPr lang="en-US" altLang="ko-KR" baseline="0" dirty="0" err="1"/>
              <a:t>cyberaffiti</a:t>
            </a:r>
            <a:r>
              <a:rPr lang="ko-KR" altLang="en-US" baseline="0" dirty="0"/>
              <a:t>가 필요하다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0351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다음 </a:t>
            </a:r>
            <a:r>
              <a:rPr lang="en-US" altLang="ko-KR" baseline="0" dirty="0"/>
              <a:t>3</a:t>
            </a:r>
            <a:r>
              <a:rPr lang="ko-KR" altLang="en-US" baseline="0" dirty="0"/>
              <a:t>사가 청소년들 사이에서 인기 많은 </a:t>
            </a:r>
            <a:r>
              <a:rPr lang="en-US" altLang="ko-KR" baseline="0" dirty="0"/>
              <a:t>top3 </a:t>
            </a:r>
            <a:r>
              <a:rPr lang="ko-KR" altLang="en-US" baseline="0" dirty="0"/>
              <a:t>플랫폼 그런데 여기에서 욕설</a:t>
            </a:r>
            <a:r>
              <a:rPr lang="en-US" altLang="ko-KR" baseline="0" dirty="0"/>
              <a:t>, </a:t>
            </a:r>
            <a:r>
              <a:rPr lang="ko-KR" altLang="en-US" baseline="0" dirty="0"/>
              <a:t>성인영상 등 유해한 영상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채팅들로부터</a:t>
            </a:r>
            <a:r>
              <a:rPr lang="ko-KR" altLang="en-US" baseline="0" dirty="0"/>
              <a:t> 노출</a:t>
            </a:r>
            <a:r>
              <a:rPr lang="en-US" altLang="ko-KR" baseline="0" dirty="0"/>
              <a:t> </a:t>
            </a:r>
          </a:p>
          <a:p>
            <a:r>
              <a:rPr lang="en-US" altLang="ko-KR" baseline="0" dirty="0"/>
              <a:t>-&gt; </a:t>
            </a:r>
            <a:r>
              <a:rPr lang="ko-KR" altLang="en-US" baseline="0" dirty="0"/>
              <a:t>규제가</a:t>
            </a:r>
            <a:r>
              <a:rPr lang="en-US" altLang="ko-KR" baseline="0" dirty="0"/>
              <a:t> tv, </a:t>
            </a:r>
            <a:r>
              <a:rPr lang="ko-KR" altLang="en-US" baseline="0" dirty="0"/>
              <a:t>영화 등은 방송법 및 방송 심의 규정이 적용이 되지만</a:t>
            </a:r>
            <a:r>
              <a:rPr lang="en-US" altLang="ko-KR" baseline="0" dirty="0"/>
              <a:t>, </a:t>
            </a:r>
          </a:p>
          <a:p>
            <a:r>
              <a:rPr lang="ko-KR" altLang="en-US" baseline="0" dirty="0"/>
              <a:t>인터넷 방송은 범용 인터넷 망을 사용하기 때문에 방송구역 개념이 적용되지 않아서 최소한의 제제만 있다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endParaRPr lang="en-US" altLang="ko-KR" baseline="0" dirty="0"/>
          </a:p>
          <a:p>
            <a:r>
              <a:rPr lang="ko-KR" altLang="en-US" baseline="0" dirty="0"/>
              <a:t>유해 영상이 많음에도 불구하고 유튜브에서는 신고 기반의 제한모드를 제공하고 있고</a:t>
            </a:r>
            <a:r>
              <a:rPr lang="en-US" altLang="ko-KR" baseline="0" dirty="0"/>
              <a:t>,</a:t>
            </a:r>
          </a:p>
          <a:p>
            <a:r>
              <a:rPr lang="ko-KR" altLang="en-US" baseline="0" dirty="0"/>
              <a:t>아프리카는 모니터링과 신고를 통해 관리한다고 하는데 제대로 관리 되고 있지 않다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사람이 모니터링 </a:t>
            </a:r>
            <a:r>
              <a:rPr lang="en-US" altLang="ko-KR" baseline="0" dirty="0"/>
              <a:t>-&gt; </a:t>
            </a:r>
            <a:r>
              <a:rPr lang="ko-KR" altLang="en-US" baseline="0" dirty="0"/>
              <a:t>올라오는 영상과 채팅이 많은데 사람으로 하니까 필터링이 제대로 되지 않음</a:t>
            </a:r>
            <a:endParaRPr lang="en-US" altLang="ko-KR" baseline="0" dirty="0"/>
          </a:p>
          <a:p>
            <a:r>
              <a:rPr lang="ko-KR" altLang="en-US" baseline="0" dirty="0" err="1"/>
              <a:t>트위치도</a:t>
            </a:r>
            <a:r>
              <a:rPr lang="ko-KR" altLang="en-US" baseline="0" dirty="0"/>
              <a:t> 규제 사항을 올려놓았고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싹둑이라는</a:t>
            </a:r>
            <a:r>
              <a:rPr lang="ko-KR" altLang="en-US" baseline="0" dirty="0"/>
              <a:t> 봇이 채팅 관리를 하지만 조금 변형된 채팅들은 잡아내지 못한다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법안이 바뀌는데 오래 걸리고</a:t>
            </a:r>
            <a:r>
              <a:rPr lang="en-US" altLang="ko-KR" baseline="0" dirty="0"/>
              <a:t>, </a:t>
            </a:r>
            <a:r>
              <a:rPr lang="ko-KR" altLang="en-US" baseline="0" dirty="0"/>
              <a:t>제제가 제대로 이루어지지 않아 아이들이 유해한 컨텐츠에 노출되고 있으므로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필터링 시스템 </a:t>
            </a:r>
            <a:r>
              <a:rPr lang="en-US" altLang="ko-KR" baseline="0" dirty="0" err="1"/>
              <a:t>cyberaffiti</a:t>
            </a:r>
            <a:r>
              <a:rPr lang="ko-KR" altLang="en-US" baseline="0" dirty="0"/>
              <a:t>가 필요하다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856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욕설 필터링 성능 개선</a:t>
            </a:r>
          </a:p>
          <a:p>
            <a:r>
              <a:rPr lang="ko-KR" altLang="en-US" dirty="0"/>
              <a:t>현재 개인방송 서비스는 비속어 사전에 기반한 필터링 시스템임</a:t>
            </a:r>
            <a:r>
              <a:rPr lang="en-US" altLang="ko-KR" dirty="0"/>
              <a:t>. </a:t>
            </a:r>
            <a:r>
              <a:rPr lang="ko-KR" altLang="en-US" dirty="0"/>
              <a:t>변형된 비속어는 필터링하지 못한다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ex) </a:t>
            </a:r>
            <a:r>
              <a:rPr lang="ko-KR" altLang="en-US" dirty="0"/>
              <a:t>시발 </a:t>
            </a:r>
            <a:r>
              <a:rPr lang="en-US" altLang="ko-KR" dirty="0"/>
              <a:t>-&gt; XX(</a:t>
            </a:r>
            <a:r>
              <a:rPr lang="ko-KR" altLang="en-US" dirty="0"/>
              <a:t>필터링</a:t>
            </a:r>
            <a:r>
              <a:rPr lang="en-US" altLang="ko-KR" dirty="0"/>
              <a:t>) / </a:t>
            </a:r>
            <a:r>
              <a:rPr lang="ko-KR" altLang="en-US" dirty="0"/>
              <a:t>시</a:t>
            </a:r>
            <a:r>
              <a:rPr lang="en-US" altLang="ko-KR" dirty="0"/>
              <a:t>111</a:t>
            </a:r>
            <a:r>
              <a:rPr lang="ko-KR" altLang="en-US" dirty="0"/>
              <a:t>발 </a:t>
            </a:r>
            <a:r>
              <a:rPr lang="en-US" altLang="ko-KR" dirty="0"/>
              <a:t>-&gt; </a:t>
            </a:r>
            <a:r>
              <a:rPr lang="ko-KR" altLang="en-US" dirty="0"/>
              <a:t>시</a:t>
            </a:r>
            <a:r>
              <a:rPr lang="en-US" altLang="ko-KR" dirty="0"/>
              <a:t>111</a:t>
            </a:r>
            <a:r>
              <a:rPr lang="ko-KR" altLang="en-US" dirty="0"/>
              <a:t>발 </a:t>
            </a:r>
            <a:r>
              <a:rPr lang="en-US" altLang="ko-KR" dirty="0"/>
              <a:t>(</a:t>
            </a:r>
            <a:r>
              <a:rPr lang="ko-KR" altLang="en-US" dirty="0"/>
              <a:t>필터링하지 못함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우리 프로젝트는 자연어처리에서 좋은 성능을 보이고 있는 </a:t>
            </a:r>
            <a:r>
              <a:rPr lang="en-US" altLang="ko-KR" dirty="0"/>
              <a:t>1-dimension</a:t>
            </a:r>
            <a:r>
              <a:rPr lang="en-US" altLang="ko-KR" baseline="0" dirty="0"/>
              <a:t> CNN </a:t>
            </a:r>
            <a:r>
              <a:rPr lang="ko-KR" altLang="en-US" dirty="0"/>
              <a:t>모델을 이용</a:t>
            </a:r>
          </a:p>
          <a:p>
            <a:r>
              <a:rPr lang="ko-KR" altLang="en-US" dirty="0"/>
              <a:t>현재 </a:t>
            </a:r>
            <a:r>
              <a:rPr lang="ko-KR" altLang="en-US" dirty="0" err="1"/>
              <a:t>개인반송</a:t>
            </a:r>
            <a:r>
              <a:rPr lang="ko-KR" altLang="en-US" dirty="0"/>
              <a:t> 서비스의 욕설 필터링 시스템보다 좋은 성능을 보임</a:t>
            </a:r>
          </a:p>
          <a:p>
            <a:endParaRPr lang="en-US" altLang="ko-KR" dirty="0"/>
          </a:p>
          <a:p>
            <a:r>
              <a:rPr lang="en-US" altLang="ko-KR" dirty="0"/>
              <a:t>2. 10</a:t>
            </a:r>
            <a:r>
              <a:rPr lang="ko-KR" altLang="en-US" dirty="0" err="1"/>
              <a:t>분동안</a:t>
            </a:r>
            <a:r>
              <a:rPr lang="ko-KR" altLang="en-US" dirty="0"/>
              <a:t> 더 많은 욕설이 나왔는데도 필터링 된 채팅은 </a:t>
            </a:r>
            <a:r>
              <a:rPr lang="en-US" altLang="ko-KR" dirty="0"/>
              <a:t>1</a:t>
            </a:r>
            <a:r>
              <a:rPr lang="ko-KR" altLang="en-US" dirty="0"/>
              <a:t>개 뿐이었다 </a:t>
            </a:r>
            <a:r>
              <a:rPr lang="en-US" altLang="ko-KR" dirty="0"/>
              <a:t>– </a:t>
            </a:r>
            <a:r>
              <a:rPr lang="ko-KR" altLang="en-US" dirty="0"/>
              <a:t>철구 영상 채팅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310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욕설 필터링 성능 개선</a:t>
            </a:r>
          </a:p>
          <a:p>
            <a:r>
              <a:rPr lang="ko-KR" altLang="en-US" dirty="0"/>
              <a:t>현재 개인방송 서비스는 비속어 사전에 기반한 필터링 시스템임</a:t>
            </a:r>
            <a:r>
              <a:rPr lang="en-US" altLang="ko-KR" dirty="0"/>
              <a:t>. </a:t>
            </a:r>
            <a:r>
              <a:rPr lang="ko-KR" altLang="en-US" dirty="0"/>
              <a:t>변형된 비속어는 필터링하지 못한다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ex) </a:t>
            </a:r>
            <a:r>
              <a:rPr lang="ko-KR" altLang="en-US" dirty="0"/>
              <a:t>시발 </a:t>
            </a:r>
            <a:r>
              <a:rPr lang="en-US" altLang="ko-KR" dirty="0"/>
              <a:t>-&gt; XX(</a:t>
            </a:r>
            <a:r>
              <a:rPr lang="ko-KR" altLang="en-US" dirty="0"/>
              <a:t>필터링</a:t>
            </a:r>
            <a:r>
              <a:rPr lang="en-US" altLang="ko-KR" dirty="0"/>
              <a:t>) / </a:t>
            </a:r>
            <a:r>
              <a:rPr lang="ko-KR" altLang="en-US" dirty="0"/>
              <a:t>시</a:t>
            </a:r>
            <a:r>
              <a:rPr lang="en-US" altLang="ko-KR" dirty="0"/>
              <a:t>111</a:t>
            </a:r>
            <a:r>
              <a:rPr lang="ko-KR" altLang="en-US" dirty="0"/>
              <a:t>발 </a:t>
            </a:r>
            <a:r>
              <a:rPr lang="en-US" altLang="ko-KR" dirty="0"/>
              <a:t>-&gt; </a:t>
            </a:r>
            <a:r>
              <a:rPr lang="ko-KR" altLang="en-US" dirty="0"/>
              <a:t>시</a:t>
            </a:r>
            <a:r>
              <a:rPr lang="en-US" altLang="ko-KR" dirty="0"/>
              <a:t>111</a:t>
            </a:r>
            <a:r>
              <a:rPr lang="ko-KR" altLang="en-US" dirty="0"/>
              <a:t>발 </a:t>
            </a:r>
            <a:r>
              <a:rPr lang="en-US" altLang="ko-KR" dirty="0"/>
              <a:t>(</a:t>
            </a:r>
            <a:r>
              <a:rPr lang="ko-KR" altLang="en-US" dirty="0"/>
              <a:t>필터링하지 못함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우리 프로젝트는 자연어처리에서 좋은 성능을 보이고 있는 </a:t>
            </a:r>
            <a:r>
              <a:rPr lang="en-US" altLang="ko-KR" dirty="0"/>
              <a:t>1-dimension</a:t>
            </a:r>
            <a:r>
              <a:rPr lang="en-US" altLang="ko-KR" baseline="0" dirty="0"/>
              <a:t> CNN </a:t>
            </a:r>
            <a:r>
              <a:rPr lang="ko-KR" altLang="en-US" dirty="0"/>
              <a:t>모델을 이용</a:t>
            </a:r>
          </a:p>
          <a:p>
            <a:r>
              <a:rPr lang="ko-KR" altLang="en-US" dirty="0"/>
              <a:t>현재 </a:t>
            </a:r>
            <a:r>
              <a:rPr lang="ko-KR" altLang="en-US" dirty="0" err="1"/>
              <a:t>개인반송</a:t>
            </a:r>
            <a:r>
              <a:rPr lang="ko-KR" altLang="en-US" dirty="0"/>
              <a:t> 서비스의 욕설 필터링 시스템보다 좋은 성능을 보임</a:t>
            </a:r>
          </a:p>
          <a:p>
            <a:endParaRPr lang="en-US" altLang="ko-KR" dirty="0"/>
          </a:p>
          <a:p>
            <a:r>
              <a:rPr lang="en-US" altLang="ko-KR" dirty="0"/>
              <a:t>2. 10</a:t>
            </a:r>
            <a:r>
              <a:rPr lang="ko-KR" altLang="en-US" dirty="0" err="1"/>
              <a:t>분동안</a:t>
            </a:r>
            <a:r>
              <a:rPr lang="ko-KR" altLang="en-US" dirty="0"/>
              <a:t> 더 많은 욕설이 나왔는데도 필터링 된 채팅은 </a:t>
            </a:r>
            <a:r>
              <a:rPr lang="en-US" altLang="ko-KR" dirty="0"/>
              <a:t>1</a:t>
            </a:r>
            <a:r>
              <a:rPr lang="ko-KR" altLang="en-US" dirty="0"/>
              <a:t>개 뿐이었다 </a:t>
            </a:r>
            <a:r>
              <a:rPr lang="en-US" altLang="ko-KR" dirty="0"/>
              <a:t>– </a:t>
            </a:r>
            <a:r>
              <a:rPr lang="ko-KR" altLang="en-US" dirty="0"/>
              <a:t>철구 영상 채팅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353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 프로젝트는 딥러닝 기반 모델을 이용</a:t>
            </a:r>
          </a:p>
          <a:p>
            <a:r>
              <a:rPr lang="ko-KR" altLang="en-US" dirty="0"/>
              <a:t>현재 </a:t>
            </a:r>
            <a:r>
              <a:rPr lang="ko-KR" altLang="en-US" dirty="0" err="1"/>
              <a:t>개인반송</a:t>
            </a:r>
            <a:r>
              <a:rPr lang="ko-KR" altLang="en-US" dirty="0"/>
              <a:t> 서비스의 욕설 필터링 시스템보다 좋은 성능을 보임</a:t>
            </a:r>
          </a:p>
          <a:p>
            <a:endParaRPr lang="en-US" altLang="ko-KR" dirty="0"/>
          </a:p>
          <a:p>
            <a:r>
              <a:rPr lang="ko-KR" altLang="en-US" dirty="0" err="1"/>
              <a:t>재현율</a:t>
            </a:r>
            <a:r>
              <a:rPr lang="ko-KR" altLang="en-US" dirty="0"/>
              <a:t> </a:t>
            </a:r>
            <a:r>
              <a:rPr lang="en-US" altLang="ko-KR" dirty="0"/>
              <a:t>(Recall) </a:t>
            </a:r>
            <a:r>
              <a:rPr lang="ko-KR" altLang="en-US" dirty="0"/>
              <a:t>비교</a:t>
            </a:r>
            <a:endParaRPr lang="en-US" altLang="ko-KR" dirty="0"/>
          </a:p>
          <a:p>
            <a:pPr lvl="1"/>
            <a:r>
              <a:rPr lang="ko-KR" altLang="en-US" dirty="0"/>
              <a:t>실제 비속어를 비속어로 예측한 비율</a:t>
            </a:r>
            <a:endParaRPr lang="en-US" altLang="ko-KR" dirty="0"/>
          </a:p>
          <a:p>
            <a:pPr lvl="2"/>
            <a:r>
              <a:rPr lang="ko-KR" altLang="en-US" dirty="0"/>
              <a:t>비속어 사전 기반 </a:t>
            </a:r>
            <a:r>
              <a:rPr lang="en-US" altLang="ko-KR" dirty="0"/>
              <a:t>: 17%</a:t>
            </a:r>
          </a:p>
          <a:p>
            <a:pPr lvl="2"/>
            <a:r>
              <a:rPr lang="ko-KR" altLang="en-US" dirty="0"/>
              <a:t>모델 기반 </a:t>
            </a:r>
            <a:r>
              <a:rPr lang="en-US" altLang="ko-KR" dirty="0"/>
              <a:t>: 50%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7EBC30-E693-46DA-8364-E93C6F13443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7010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AD6285-58E3-4734-8111-9C8200F7A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AC8C9D-9DBE-438E-B585-C43BAAB1B0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C8AABC-33BC-4311-A87A-10A168512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56A3-D79A-4459-A6B7-8AA492E92DD8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B81AD3-AB5B-40C2-8E81-9736C80C4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A9F940-3453-4B9F-8780-8A31DBDE7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966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8EDCEF-8768-496F-BB26-743F824C9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3D41A9-7D0A-46C6-9DE5-71262A276F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C131B6-D106-4D08-9D6A-0872299C3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F17FE-4820-44D8-BF55-E355A31B6034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A1FC03-D94B-49D4-864F-85FD564AA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7FFDEC-B97F-48ED-8DF3-8B544A77D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342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AAAEFF-8C24-4032-A269-68CF64CA16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048583-41F3-420F-AE80-075167A05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69E0D-11EB-44F1-BBC0-CC8F6F9DD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36B62-0147-42CE-9A47-2289EC24F779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760AF8-1966-4B1B-979D-C3A682ACE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3A75AF-D9DB-48B4-B5AC-82499D56E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823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EB9C9A-0D31-40AD-833E-D54EA7E3E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FF7693-45EC-453C-A329-2A82EB98C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20B92A-3DAF-4146-BD14-A2BF0A879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97179-C222-4CC5-8FF5-31557D42EB56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0A804E-86FD-443C-BCC2-78607A46E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E9DD0-6B9F-4777-98F6-0FABE8017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561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43544D-ABCA-4D9D-BD2B-BE304FD10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1AA0F3-F0A8-4099-9004-5A4182DB7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8907C-861B-4D5B-A0B6-95F1D348B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D5D9D-14C7-477E-9568-F359E1195ACD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16D4E2-B383-46B1-9959-1CFB587E0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0635A-8E7F-4B73-942B-6DD8BE0FC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045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037928-C01C-42DF-A44F-B576A02A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0EE66D-B89C-4993-9739-1A227771A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868981-645B-4300-A4AD-08B981FF5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DFFA81-75C5-4AC9-B3FD-27A51191D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1EBC9-1FD6-477A-A3BB-BAA2C253E2A8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7A0C71-FD2F-4BAD-AB91-1A2A9CD72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34955B-B6C9-4D8F-A0F5-A34607F40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372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CBE6B0-DD0D-40B5-9102-450689632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21B387-4D81-4755-BC05-4BE7013F3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0341E4-15AC-4EFF-83F6-454344487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B565498-1F49-459B-86B5-2F0F5F043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7698D64-664D-4317-B24B-F92E8943C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6BD393-C799-428F-A45D-EC79D2732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34EC5-BA29-4C24-A1F0-EB173D6EAEF8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3B2B096-52AE-4CAA-8EB3-0CD98B37A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C40E17-2413-408E-8BF2-2C26A008F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778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79F3C0-65BE-4F97-970B-2F014738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493B516-C34C-4224-893A-24BEC9CFD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D1B0A-B8D5-4F39-AF7F-0386E090E9A5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D50DD5A-F764-4A43-AC8B-4FED6B122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A80650A-0CA9-4FE8-8C6F-2709D4356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5858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6F199E-D030-49D3-A467-1ABBE1229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0501-DF0B-4F38-B6C4-059DFBF71BDC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32AD29-F722-440B-B97E-E98403548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638106-8EDF-4E71-8EC7-B228A6B65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2197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DA1181-1704-4F44-88B3-BA537B41D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3E8CB9-1B05-42C5-ACA0-60541C81A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82ECA43-12CE-4375-850C-822C4CA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2CD66F-1792-4B0A-B32D-A9AE43DC3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CE1EE-37D2-4C01-8C75-155A8FBF4572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BF2178-5296-48BA-B62E-DBFCC6A95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A14BD9-E03E-4E81-A3BC-9871F8FCA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3315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740425-09B2-4B50-ACC8-A96AE7FDA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425D71-B811-4B7E-AC8F-9C6CDB002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C48675-6D8D-4FA3-8C97-94C29D441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9332C3-E489-49DD-893F-6C98B26BC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7870A-27CB-497C-8A40-34DC6840A407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C46C24-F186-46AA-8F93-0162FAF0D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06D59D-4E21-4A12-95EF-508157BC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818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D0FD9C-4165-4C19-A95F-89AFCAA5E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3AA332-A702-4597-839A-852BAB336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779F24-1FD7-4965-A003-0FF682ED99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EC4B1-BA8F-4096-BCFD-DAD6E23C9247}" type="datetime1">
              <a:rPr lang="ko-KR" altLang="en-US" smtClean="0"/>
              <a:t>2019-08-14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BB2331-38AF-4D2F-B187-B7860E1E1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479044-1F09-425D-A8B7-21225E50AD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CD5F2-8070-4851-9D80-189DC87470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3877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4.png"/><Relationship Id="rId5" Type="http://schemas.openxmlformats.org/officeDocument/2006/relationships/hyperlink" Target="https://www.youtube.com/" TargetMode="External"/><Relationship Id="rId4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43978bf4.ngrok.io/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DAFBB9-ABC4-4A9C-B835-BF5B3F9229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7064" y="971204"/>
            <a:ext cx="9144000" cy="2387600"/>
          </a:xfrm>
          <a:ln>
            <a:solidFill>
              <a:schemeClr val="bg2">
                <a:alpha val="0"/>
              </a:schemeClr>
            </a:solidFill>
          </a:ln>
        </p:spPr>
        <p:txBody>
          <a:bodyPr>
            <a:noAutofit/>
          </a:bodyPr>
          <a:lstStyle/>
          <a:p>
            <a:r>
              <a:rPr lang="en-US" altLang="ko-KR" sz="9600" dirty="0">
                <a:ln>
                  <a:solidFill>
                    <a:schemeClr val="bg1"/>
                  </a:solidFill>
                </a:ln>
                <a:solidFill>
                  <a:schemeClr val="accent3">
                    <a:lumMod val="20000"/>
                    <a:lumOff val="80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CYBERAFFITI</a:t>
            </a:r>
            <a:endParaRPr lang="ko-KR" altLang="en-US" sz="9600" dirty="0">
              <a:ln>
                <a:solidFill>
                  <a:schemeClr val="bg1"/>
                </a:solidFill>
              </a:ln>
              <a:solidFill>
                <a:schemeClr val="accent3">
                  <a:lumMod val="20000"/>
                  <a:lumOff val="80000"/>
                </a:schemeClr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E80679-8CC2-43E8-AF28-0B76471E0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4814" y="2986150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en-US" sz="4400" dirty="0"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인터넷방송 폭력성 산출을 통한 </a:t>
            </a:r>
            <a:endParaRPr lang="en-US" altLang="ko-KR" sz="4400" dirty="0"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r>
              <a:rPr lang="ko-KR" altLang="en-US" sz="4400" dirty="0"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필터링 시스템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FBA5C51-8CFF-4D4F-84B0-6FE6F0FFEF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212725">
            <a:solidFill>
              <a:srgbClr val="7C00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348C95-FDF6-465F-9DF4-6F74C974A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2AFCE349-DA95-4F75-949E-CBC5C5BE6C0B}"/>
              </a:ext>
            </a:extLst>
          </p:cNvPr>
          <p:cNvSpPr txBox="1">
            <a:spLocks/>
          </p:cNvSpPr>
          <p:nvPr/>
        </p:nvSpPr>
        <p:spPr>
          <a:xfrm>
            <a:off x="1487488" y="4966459"/>
            <a:ext cx="9144000" cy="1306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50000"/>
              </a:lnSpc>
            </a:pPr>
            <a:r>
              <a:rPr lang="en-US" altLang="ko-KR" sz="2000" dirty="0">
                <a:solidFill>
                  <a:schemeClr val="bg2">
                    <a:lumMod val="7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3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조 </a:t>
            </a:r>
            <a:endParaRPr lang="en-US" altLang="ko-KR" sz="2000" dirty="0">
              <a:solidFill>
                <a:schemeClr val="bg2">
                  <a:lumMod val="7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>
              <a:lnSpc>
                <a:spcPct val="50000"/>
              </a:lnSpc>
            </a:pP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남궁찬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박재은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장민교</a:t>
            </a:r>
            <a:endParaRPr lang="en-US" altLang="ko-KR" sz="2000" dirty="0">
              <a:solidFill>
                <a:schemeClr val="bg2">
                  <a:lumMod val="75000"/>
                </a:schemeClr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pPr>
              <a:lnSpc>
                <a:spcPct val="50000"/>
              </a:lnSpc>
            </a:pP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조민수 </a:t>
            </a:r>
            <a:r>
              <a:rPr lang="ko-KR" altLang="en-US" sz="2000" dirty="0" err="1">
                <a:solidFill>
                  <a:schemeClr val="bg2">
                    <a:lumMod val="7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정우태</a:t>
            </a:r>
            <a:r>
              <a:rPr lang="ko-KR" altLang="en-US" sz="2000" dirty="0">
                <a:solidFill>
                  <a:schemeClr val="bg2">
                    <a:lumMod val="75000"/>
                  </a:schemeClr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채수영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41276A42-727A-4969-A126-DE6C54BC1DA3}"/>
              </a:ext>
            </a:extLst>
          </p:cNvPr>
          <p:cNvSpPr txBox="1">
            <a:spLocks/>
          </p:cNvSpPr>
          <p:nvPr/>
        </p:nvSpPr>
        <p:spPr>
          <a:xfrm>
            <a:off x="1524000" y="808568"/>
            <a:ext cx="9144000" cy="2387600"/>
          </a:xfrm>
          <a:prstGeom prst="rect">
            <a:avLst/>
          </a:prstGeom>
          <a:noFill/>
          <a:ln>
            <a:solidFill>
              <a:schemeClr val="bg2">
                <a:alpha val="0"/>
              </a:schemeClr>
            </a:solidFill>
          </a:ln>
          <a:effectLst>
            <a:glow rad="10160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600" dirty="0">
                <a:ln>
                  <a:solidFill>
                    <a:schemeClr val="bg1"/>
                  </a:solidFill>
                </a:ln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CYBERAFFITI</a:t>
            </a:r>
            <a:endParaRPr lang="ko-KR" altLang="en-US" sz="9600" dirty="0">
              <a:ln>
                <a:solidFill>
                  <a:schemeClr val="bg1"/>
                </a:solidFill>
              </a:ln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20AF284-AAE4-4917-9B89-D993D996A9EA}"/>
              </a:ext>
            </a:extLst>
          </p:cNvPr>
          <p:cNvCxnSpPr>
            <a:cxnSpLocks/>
          </p:cNvCxnSpPr>
          <p:nvPr/>
        </p:nvCxnSpPr>
        <p:spPr>
          <a:xfrm>
            <a:off x="1787979" y="1460423"/>
            <a:ext cx="8621485" cy="0"/>
          </a:xfrm>
          <a:prstGeom prst="line">
            <a:avLst/>
          </a:prstGeom>
          <a:ln>
            <a:solidFill>
              <a:srgbClr val="7C001A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4AD83B9-C01A-404A-A3D6-823E045B0B76}"/>
              </a:ext>
            </a:extLst>
          </p:cNvPr>
          <p:cNvCxnSpPr>
            <a:cxnSpLocks/>
          </p:cNvCxnSpPr>
          <p:nvPr/>
        </p:nvCxnSpPr>
        <p:spPr>
          <a:xfrm flipV="1">
            <a:off x="3222171" y="4641912"/>
            <a:ext cx="5773783" cy="20117"/>
          </a:xfrm>
          <a:prstGeom prst="line">
            <a:avLst/>
          </a:prstGeom>
          <a:ln>
            <a:solidFill>
              <a:srgbClr val="7C001A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다이아몬드 16">
            <a:extLst>
              <a:ext uri="{FF2B5EF4-FFF2-40B4-BE49-F238E27FC236}">
                <a16:creationId xmlns:a16="http://schemas.microsoft.com/office/drawing/2014/main" id="{6584E65B-B9F9-4A8B-B768-8269394365A9}"/>
              </a:ext>
            </a:extLst>
          </p:cNvPr>
          <p:cNvSpPr/>
          <p:nvPr/>
        </p:nvSpPr>
        <p:spPr>
          <a:xfrm>
            <a:off x="5983151" y="1369372"/>
            <a:ext cx="152674" cy="152674"/>
          </a:xfrm>
          <a:prstGeom prst="diamond">
            <a:avLst/>
          </a:prstGeom>
          <a:solidFill>
            <a:srgbClr val="7C001A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E45A09FB-99C3-49CA-9CB9-3E505B98EBD3}"/>
              </a:ext>
            </a:extLst>
          </p:cNvPr>
          <p:cNvSpPr/>
          <p:nvPr/>
        </p:nvSpPr>
        <p:spPr>
          <a:xfrm>
            <a:off x="5983151" y="4568279"/>
            <a:ext cx="152674" cy="152674"/>
          </a:xfrm>
          <a:prstGeom prst="diamond">
            <a:avLst/>
          </a:prstGeom>
          <a:solidFill>
            <a:srgbClr val="7C001A"/>
          </a:solidFill>
          <a:ln>
            <a:solidFill>
              <a:srgbClr val="7C001A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48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필요성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237C1D6-5775-444B-8968-2677F62514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3" t="25684" r="26091" b="27158"/>
          <a:stretch/>
        </p:blipFill>
        <p:spPr>
          <a:xfrm>
            <a:off x="2467999" y="4890400"/>
            <a:ext cx="3591488" cy="1416361"/>
          </a:xfrm>
          <a:prstGeom prst="rect">
            <a:avLst/>
          </a:prstGeom>
          <a:ln w="28575">
            <a:solidFill>
              <a:schemeClr val="dk1"/>
            </a:solidFill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7302A416-DDE8-436C-98D6-3CA7E34C45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63" r="15713" b="32631"/>
          <a:stretch/>
        </p:blipFill>
        <p:spPr>
          <a:xfrm>
            <a:off x="1626978" y="3392488"/>
            <a:ext cx="4448061" cy="1402680"/>
          </a:xfrm>
          <a:prstGeom prst="rect">
            <a:avLst/>
          </a:prstGeom>
          <a:ln w="28575">
            <a:solidFill>
              <a:schemeClr val="dk1"/>
            </a:solidFill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E00E4A4-1292-45D9-8C22-4BB92AD4BE0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47"/>
          <a:stretch/>
        </p:blipFill>
        <p:spPr>
          <a:xfrm>
            <a:off x="1642532" y="1849266"/>
            <a:ext cx="4416955" cy="1430439"/>
          </a:xfrm>
          <a:prstGeom prst="rect">
            <a:avLst/>
          </a:prstGeom>
          <a:ln w="28575">
            <a:solidFill>
              <a:schemeClr val="dk1"/>
            </a:solidFill>
          </a:ln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64510B30-D30A-4DCE-8075-324E5DEA077D}"/>
              </a:ext>
            </a:extLst>
          </p:cNvPr>
          <p:cNvSpPr/>
          <p:nvPr/>
        </p:nvSpPr>
        <p:spPr>
          <a:xfrm>
            <a:off x="6327257" y="2010487"/>
            <a:ext cx="394906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2600325" algn="l"/>
              </a:tabLst>
            </a:pPr>
            <a:r>
              <a:rPr lang="ko-KR" altLang="en-US" sz="66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신고기반 </a:t>
            </a:r>
            <a:endParaRPr lang="en-US" altLang="ko-KR" sz="6600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70711DC-EF41-4AD7-BA3D-2AB42A008CB8}"/>
              </a:ext>
            </a:extLst>
          </p:cNvPr>
          <p:cNvSpPr/>
          <p:nvPr/>
        </p:nvSpPr>
        <p:spPr>
          <a:xfrm>
            <a:off x="6327256" y="3539830"/>
            <a:ext cx="557598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2600325" algn="l"/>
              </a:tabLst>
            </a:pPr>
            <a:r>
              <a:rPr lang="ko-KR" altLang="en-US" sz="6600">
                <a:solidFill>
                  <a:srgbClr val="0E459F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채팅방</a:t>
            </a:r>
            <a:r>
              <a:rPr lang="ko-KR" altLang="en-US" sz="6600" dirty="0">
                <a:solidFill>
                  <a:srgbClr val="0E459F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필터링</a:t>
            </a:r>
            <a:endParaRPr lang="en-US" altLang="ko-KR" sz="6600" dirty="0">
              <a:solidFill>
                <a:srgbClr val="0E459F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08E57FA-5FB5-49E8-A425-EF9F99D801B5}"/>
              </a:ext>
            </a:extLst>
          </p:cNvPr>
          <p:cNvSpPr/>
          <p:nvPr/>
        </p:nvSpPr>
        <p:spPr>
          <a:xfrm>
            <a:off x="6327256" y="5044582"/>
            <a:ext cx="586474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2600325" algn="l"/>
              </a:tabLst>
            </a:pPr>
            <a:r>
              <a:rPr lang="ko-KR" altLang="en-US" sz="6600" err="1">
                <a:solidFill>
                  <a:srgbClr val="6441A5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채팅방</a:t>
            </a:r>
            <a:r>
              <a:rPr lang="ko-KR" altLang="en-US" sz="6600" dirty="0">
                <a:solidFill>
                  <a:srgbClr val="6441A5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필터링</a:t>
            </a:r>
            <a:endParaRPr lang="en-US" altLang="ko-KR" sz="6600" dirty="0">
              <a:solidFill>
                <a:srgbClr val="6441A5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D062E9-4CD6-4A91-9D85-6E287D9D5DF1}"/>
              </a:ext>
            </a:extLst>
          </p:cNvPr>
          <p:cNvSpPr txBox="1"/>
          <p:nvPr/>
        </p:nvSpPr>
        <p:spPr>
          <a:xfrm>
            <a:off x="3346682" y="586954"/>
            <a:ext cx="8959617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:</a:t>
            </a:r>
            <a:r>
              <a:rPr lang="ko-KR" altLang="en-US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기존 플랫폼 필터링</a:t>
            </a:r>
          </a:p>
        </p:txBody>
      </p:sp>
    </p:spTree>
    <p:extLst>
      <p:ext uri="{BB962C8B-B14F-4D97-AF65-F5344CB8AC3E}">
        <p14:creationId xmlns:p14="http://schemas.microsoft.com/office/powerpoint/2010/main" val="131452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 err="1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차별점</a:t>
            </a:r>
            <a:endParaRPr lang="ko-KR" altLang="en-US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D77A7D-CE23-41C2-82D6-21A1E50B9274}"/>
              </a:ext>
            </a:extLst>
          </p:cNvPr>
          <p:cNvSpPr txBox="1"/>
          <p:nvPr/>
        </p:nvSpPr>
        <p:spPr>
          <a:xfrm>
            <a:off x="3095430" y="527625"/>
            <a:ext cx="926913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01. </a:t>
            </a:r>
            <a:r>
              <a:rPr lang="ko-KR" altLang="en-US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욕설 필터링 개선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C131F5E-9910-4FBE-9920-E9276DEE5478}"/>
              </a:ext>
            </a:extLst>
          </p:cNvPr>
          <p:cNvSpPr/>
          <p:nvPr/>
        </p:nvSpPr>
        <p:spPr>
          <a:xfrm>
            <a:off x="1745673" y="3047999"/>
            <a:ext cx="8655627" cy="2573483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A4E3AA-05D2-4653-886E-231400FAAE49}"/>
              </a:ext>
            </a:extLst>
          </p:cNvPr>
          <p:cNvSpPr txBox="1"/>
          <p:nvPr/>
        </p:nvSpPr>
        <p:spPr>
          <a:xfrm>
            <a:off x="578350" y="3225572"/>
            <a:ext cx="10920246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ko-KR" altLang="en-US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●비속어 </a:t>
            </a:r>
            <a:r>
              <a:rPr lang="ko-KR" altLang="en-US" sz="60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사전 기반 </a:t>
            </a:r>
            <a:r>
              <a:rPr lang="ko-KR" altLang="en-US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필터링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8EB377-D140-496F-B555-FCE7CC770922}"/>
              </a:ext>
            </a:extLst>
          </p:cNvPr>
          <p:cNvSpPr txBox="1"/>
          <p:nvPr/>
        </p:nvSpPr>
        <p:spPr>
          <a:xfrm>
            <a:off x="707958" y="4324846"/>
            <a:ext cx="10920246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예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) 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시발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, 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11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, 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111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발</a:t>
            </a:r>
            <a:endParaRPr lang="ko-KR" altLang="en-US" sz="5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3E1355-1085-4FB9-B8ED-4D95D95E4571}"/>
              </a:ext>
            </a:extLst>
          </p:cNvPr>
          <p:cNvSpPr txBox="1"/>
          <p:nvPr/>
        </p:nvSpPr>
        <p:spPr>
          <a:xfrm>
            <a:off x="607113" y="1950999"/>
            <a:ext cx="10920246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en-US" altLang="ko-KR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[</a:t>
            </a:r>
            <a:r>
              <a:rPr lang="ko-KR" altLang="en-US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기존 플랫폼 구현방식</a:t>
            </a:r>
            <a:r>
              <a:rPr lang="en-US" altLang="ko-KR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]</a:t>
            </a:r>
            <a:endParaRPr lang="ko-KR" altLang="en-US" sz="7200" b="1" dirty="0">
              <a:ln w="22225">
                <a:solidFill>
                  <a:schemeClr val="tx1"/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4732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 err="1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차별점</a:t>
            </a:r>
            <a:endParaRPr lang="ko-KR" altLang="en-US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D77A7D-CE23-41C2-82D6-21A1E50B9274}"/>
              </a:ext>
            </a:extLst>
          </p:cNvPr>
          <p:cNvSpPr txBox="1"/>
          <p:nvPr/>
        </p:nvSpPr>
        <p:spPr>
          <a:xfrm>
            <a:off x="3095430" y="527625"/>
            <a:ext cx="926913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01. </a:t>
            </a:r>
            <a:r>
              <a:rPr lang="ko-KR" altLang="en-US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욕설 필터링 개선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C131F5E-9910-4FBE-9920-E9276DEE5478}"/>
              </a:ext>
            </a:extLst>
          </p:cNvPr>
          <p:cNvSpPr/>
          <p:nvPr/>
        </p:nvSpPr>
        <p:spPr>
          <a:xfrm>
            <a:off x="1745673" y="3047999"/>
            <a:ext cx="8655627" cy="2573483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A4E3AA-05D2-4653-886E-231400FAAE49}"/>
              </a:ext>
            </a:extLst>
          </p:cNvPr>
          <p:cNvSpPr txBox="1"/>
          <p:nvPr/>
        </p:nvSpPr>
        <p:spPr>
          <a:xfrm>
            <a:off x="578350" y="3225572"/>
            <a:ext cx="10920246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ko-KR" altLang="en-US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●비속어 </a:t>
            </a:r>
            <a:r>
              <a:rPr lang="ko-KR" altLang="en-US" sz="60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사전 기반 </a:t>
            </a:r>
            <a:r>
              <a:rPr lang="ko-KR" altLang="en-US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필터링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8EB377-D140-496F-B555-FCE7CC770922}"/>
              </a:ext>
            </a:extLst>
          </p:cNvPr>
          <p:cNvSpPr txBox="1"/>
          <p:nvPr/>
        </p:nvSpPr>
        <p:spPr>
          <a:xfrm>
            <a:off x="707958" y="4324846"/>
            <a:ext cx="10920246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예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) 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시발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, 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11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, 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111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발</a:t>
            </a:r>
            <a:endParaRPr lang="ko-KR" altLang="en-US" sz="5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3E1355-1085-4FB9-B8ED-4D95D95E4571}"/>
              </a:ext>
            </a:extLst>
          </p:cNvPr>
          <p:cNvSpPr txBox="1"/>
          <p:nvPr/>
        </p:nvSpPr>
        <p:spPr>
          <a:xfrm>
            <a:off x="607113" y="1950999"/>
            <a:ext cx="10920246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en-US" altLang="ko-KR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[</a:t>
            </a:r>
            <a:r>
              <a:rPr lang="ko-KR" altLang="en-US" sz="7200" b="1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기존 플랫폼 </a:t>
            </a:r>
            <a:r>
              <a:rPr lang="ko-KR" altLang="en-US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구현방식</a:t>
            </a:r>
            <a:r>
              <a:rPr lang="en-US" altLang="ko-KR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]</a:t>
            </a:r>
            <a:endParaRPr lang="ko-KR" altLang="en-US" sz="7200" b="1" dirty="0">
              <a:ln w="22225">
                <a:solidFill>
                  <a:schemeClr val="tx1"/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2" name="순서도: 연결자 1">
            <a:extLst>
              <a:ext uri="{FF2B5EF4-FFF2-40B4-BE49-F238E27FC236}">
                <a16:creationId xmlns:a16="http://schemas.microsoft.com/office/drawing/2014/main" id="{88060461-D548-4C4A-A3AF-01B79AC0AA08}"/>
              </a:ext>
            </a:extLst>
          </p:cNvPr>
          <p:cNvSpPr/>
          <p:nvPr/>
        </p:nvSpPr>
        <p:spPr>
          <a:xfrm>
            <a:off x="3441700" y="4160116"/>
            <a:ext cx="1219200" cy="1219200"/>
          </a:xfrm>
          <a:prstGeom prst="flowChartConnector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706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 err="1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차별점</a:t>
            </a:r>
            <a:endParaRPr lang="ko-KR" altLang="en-US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D77A7D-CE23-41C2-82D6-21A1E50B9274}"/>
              </a:ext>
            </a:extLst>
          </p:cNvPr>
          <p:cNvSpPr txBox="1"/>
          <p:nvPr/>
        </p:nvSpPr>
        <p:spPr>
          <a:xfrm>
            <a:off x="3095430" y="527625"/>
            <a:ext cx="926913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01. </a:t>
            </a:r>
            <a:r>
              <a:rPr lang="ko-KR" altLang="en-US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욕설 필터링 개선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C131F5E-9910-4FBE-9920-E9276DEE5478}"/>
              </a:ext>
            </a:extLst>
          </p:cNvPr>
          <p:cNvSpPr/>
          <p:nvPr/>
        </p:nvSpPr>
        <p:spPr>
          <a:xfrm>
            <a:off x="1745673" y="3047999"/>
            <a:ext cx="8655627" cy="2573483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A4E3AA-05D2-4653-886E-231400FAAE49}"/>
              </a:ext>
            </a:extLst>
          </p:cNvPr>
          <p:cNvSpPr txBox="1"/>
          <p:nvPr/>
        </p:nvSpPr>
        <p:spPr>
          <a:xfrm>
            <a:off x="578350" y="3225572"/>
            <a:ext cx="10920246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ko-KR" altLang="en-US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●비속어 </a:t>
            </a:r>
            <a:r>
              <a:rPr lang="ko-KR" altLang="en-US" sz="60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사전 기반 </a:t>
            </a:r>
            <a:r>
              <a:rPr lang="ko-KR" altLang="en-US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필터링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8EB377-D140-496F-B555-FCE7CC770922}"/>
              </a:ext>
            </a:extLst>
          </p:cNvPr>
          <p:cNvSpPr txBox="1"/>
          <p:nvPr/>
        </p:nvSpPr>
        <p:spPr>
          <a:xfrm>
            <a:off x="707958" y="4324846"/>
            <a:ext cx="10920246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예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) 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시발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, 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11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, 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시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111</a:t>
            </a:r>
            <a:r>
              <a:rPr lang="ko-KR" altLang="en-US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발</a:t>
            </a:r>
            <a:endParaRPr lang="ko-KR" altLang="en-US" sz="5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3E1355-1085-4FB9-B8ED-4D95D95E4571}"/>
              </a:ext>
            </a:extLst>
          </p:cNvPr>
          <p:cNvSpPr txBox="1"/>
          <p:nvPr/>
        </p:nvSpPr>
        <p:spPr>
          <a:xfrm>
            <a:off x="607113" y="1950999"/>
            <a:ext cx="10920246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en-US" altLang="ko-KR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[</a:t>
            </a:r>
            <a:r>
              <a:rPr lang="ko-KR" altLang="en-US" sz="7200" b="1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기존 플랫폼 </a:t>
            </a:r>
            <a:r>
              <a:rPr lang="ko-KR" altLang="en-US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구현방식</a:t>
            </a:r>
            <a:r>
              <a:rPr lang="en-US" altLang="ko-KR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]</a:t>
            </a:r>
            <a:endParaRPr lang="ko-KR" altLang="en-US" sz="7200" b="1" dirty="0">
              <a:ln w="22225">
                <a:solidFill>
                  <a:schemeClr val="tx1"/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2" name="순서도: 연결자 1">
            <a:extLst>
              <a:ext uri="{FF2B5EF4-FFF2-40B4-BE49-F238E27FC236}">
                <a16:creationId xmlns:a16="http://schemas.microsoft.com/office/drawing/2014/main" id="{88060461-D548-4C4A-A3AF-01B79AC0AA08}"/>
              </a:ext>
            </a:extLst>
          </p:cNvPr>
          <p:cNvSpPr/>
          <p:nvPr/>
        </p:nvSpPr>
        <p:spPr>
          <a:xfrm>
            <a:off x="3441700" y="4160116"/>
            <a:ext cx="1219200" cy="1219200"/>
          </a:xfrm>
          <a:prstGeom prst="flowChartConnector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곱하기 기호 2">
            <a:extLst>
              <a:ext uri="{FF2B5EF4-FFF2-40B4-BE49-F238E27FC236}">
                <a16:creationId xmlns:a16="http://schemas.microsoft.com/office/drawing/2014/main" id="{86012033-3CB3-43DA-94E5-DD562A325C83}"/>
              </a:ext>
            </a:extLst>
          </p:cNvPr>
          <p:cNvSpPr/>
          <p:nvPr/>
        </p:nvSpPr>
        <p:spPr>
          <a:xfrm>
            <a:off x="4761746" y="3568700"/>
            <a:ext cx="2553454" cy="2477886"/>
          </a:xfrm>
          <a:prstGeom prst="mathMultiply">
            <a:avLst>
              <a:gd name="adj1" fmla="val 232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곱하기 기호 11">
            <a:extLst>
              <a:ext uri="{FF2B5EF4-FFF2-40B4-BE49-F238E27FC236}">
                <a16:creationId xmlns:a16="http://schemas.microsoft.com/office/drawing/2014/main" id="{D0B58502-D68A-4C20-BA63-5FBE6220F6C8}"/>
              </a:ext>
            </a:extLst>
          </p:cNvPr>
          <p:cNvSpPr/>
          <p:nvPr/>
        </p:nvSpPr>
        <p:spPr>
          <a:xfrm>
            <a:off x="7428746" y="3613466"/>
            <a:ext cx="2553454" cy="2477886"/>
          </a:xfrm>
          <a:prstGeom prst="mathMultiply">
            <a:avLst>
              <a:gd name="adj1" fmla="val 232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601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704BF142-1988-4A95-843B-3F996DC91BD1}"/>
              </a:ext>
            </a:extLst>
          </p:cNvPr>
          <p:cNvGrpSpPr/>
          <p:nvPr/>
        </p:nvGrpSpPr>
        <p:grpSpPr>
          <a:xfrm>
            <a:off x="371948" y="1783376"/>
            <a:ext cx="11317076" cy="4534688"/>
            <a:chOff x="715047" y="2892159"/>
            <a:chExt cx="5004443" cy="2005252"/>
          </a:xfrm>
        </p:grpSpPr>
        <p:pic>
          <p:nvPicPr>
            <p:cNvPr id="8" name="그림 7" descr="노필터링1.png">
              <a:extLst>
                <a:ext uri="{FF2B5EF4-FFF2-40B4-BE49-F238E27FC236}">
                  <a16:creationId xmlns:a16="http://schemas.microsoft.com/office/drawing/2014/main" id="{548D3663-37E9-4D37-BD4B-79D6757E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5047" y="3884431"/>
              <a:ext cx="3170933" cy="487154"/>
            </a:xfrm>
            <a:prstGeom prst="rect">
              <a:avLst/>
            </a:prstGeom>
          </p:spPr>
        </p:pic>
        <p:pic>
          <p:nvPicPr>
            <p:cNvPr id="9" name="그림 8" descr="노필터링2.png">
              <a:extLst>
                <a:ext uri="{FF2B5EF4-FFF2-40B4-BE49-F238E27FC236}">
                  <a16:creationId xmlns:a16="http://schemas.microsoft.com/office/drawing/2014/main" id="{05F9BF99-773A-40C0-8A25-CD9A908DF6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15047" y="4371585"/>
              <a:ext cx="2781541" cy="525826"/>
            </a:xfrm>
            <a:prstGeom prst="rect">
              <a:avLst/>
            </a:prstGeom>
          </p:spPr>
        </p:pic>
        <p:pic>
          <p:nvPicPr>
            <p:cNvPr id="10" name="그림 9" descr="노필터3.png">
              <a:extLst>
                <a:ext uri="{FF2B5EF4-FFF2-40B4-BE49-F238E27FC236}">
                  <a16:creationId xmlns:a16="http://schemas.microsoft.com/office/drawing/2014/main" id="{E50BD294-0663-40EF-A24D-68C59A523A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15047" y="3439121"/>
              <a:ext cx="2705335" cy="388654"/>
            </a:xfrm>
            <a:prstGeom prst="rect">
              <a:avLst/>
            </a:prstGeom>
          </p:spPr>
        </p:pic>
        <p:pic>
          <p:nvPicPr>
            <p:cNvPr id="12" name="그림 11" descr="노필터링4.png">
              <a:extLst>
                <a:ext uri="{FF2B5EF4-FFF2-40B4-BE49-F238E27FC236}">
                  <a16:creationId xmlns:a16="http://schemas.microsoft.com/office/drawing/2014/main" id="{7F370FC9-3BBD-4AB6-A8F5-BC7FD36E52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/>
            <a:srcRect r="45168"/>
            <a:stretch/>
          </p:blipFill>
          <p:spPr>
            <a:xfrm>
              <a:off x="3539049" y="2892159"/>
              <a:ext cx="1876193" cy="449619"/>
            </a:xfrm>
            <a:prstGeom prst="rect">
              <a:avLst/>
            </a:prstGeom>
          </p:spPr>
        </p:pic>
        <p:pic>
          <p:nvPicPr>
            <p:cNvPr id="14" name="그림 13" descr="노필터링5.png">
              <a:extLst>
                <a:ext uri="{FF2B5EF4-FFF2-40B4-BE49-F238E27FC236}">
                  <a16:creationId xmlns:a16="http://schemas.microsoft.com/office/drawing/2014/main" id="{98634F4B-B64E-422F-91B1-709F75A247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/>
            <a:srcRect r="35450"/>
            <a:stretch/>
          </p:blipFill>
          <p:spPr>
            <a:xfrm>
              <a:off x="3515703" y="3423880"/>
              <a:ext cx="2203787" cy="403895"/>
            </a:xfrm>
            <a:prstGeom prst="rect">
              <a:avLst/>
            </a:prstGeom>
          </p:spPr>
        </p:pic>
        <p:pic>
          <p:nvPicPr>
            <p:cNvPr id="15" name="그림 14" descr="노필터링6.png">
              <a:extLst>
                <a:ext uri="{FF2B5EF4-FFF2-40B4-BE49-F238E27FC236}">
                  <a16:creationId xmlns:a16="http://schemas.microsoft.com/office/drawing/2014/main" id="{2B04AFB7-B13C-487B-9A53-4D6B555EF8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/>
            <a:srcRect r="29077"/>
            <a:stretch/>
          </p:blipFill>
          <p:spPr>
            <a:xfrm>
              <a:off x="3605275" y="3967690"/>
              <a:ext cx="1967336" cy="807790"/>
            </a:xfrm>
            <a:prstGeom prst="rect">
              <a:avLst/>
            </a:prstGeom>
          </p:spPr>
        </p:pic>
        <p:pic>
          <p:nvPicPr>
            <p:cNvPr id="16" name="그림 15" descr="필터링1.png">
              <a:extLst>
                <a:ext uri="{FF2B5EF4-FFF2-40B4-BE49-F238E27FC236}">
                  <a16:creationId xmlns:a16="http://schemas.microsoft.com/office/drawing/2014/main" id="{4931BC03-C372-4F14-8450-BB1D6D914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715047" y="2898296"/>
              <a:ext cx="2602919" cy="520584"/>
            </a:xfrm>
            <a:prstGeom prst="rect">
              <a:avLst/>
            </a:prstGeom>
          </p:spPr>
        </p:pic>
      </p:grp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 err="1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차별점</a:t>
            </a:r>
            <a:endParaRPr lang="ko-KR" altLang="en-US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D75F81-9EC0-4757-B33C-A186FA059ECB}"/>
              </a:ext>
            </a:extLst>
          </p:cNvPr>
          <p:cNvSpPr txBox="1"/>
          <p:nvPr/>
        </p:nvSpPr>
        <p:spPr>
          <a:xfrm>
            <a:off x="3095430" y="527625"/>
            <a:ext cx="926913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01. </a:t>
            </a:r>
            <a:r>
              <a:rPr lang="ko-KR" altLang="en-US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욕설 필터링 개선</a:t>
            </a:r>
          </a:p>
        </p:txBody>
      </p:sp>
    </p:spTree>
    <p:extLst>
      <p:ext uri="{BB962C8B-B14F-4D97-AF65-F5344CB8AC3E}">
        <p14:creationId xmlns:p14="http://schemas.microsoft.com/office/powerpoint/2010/main" val="547305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 err="1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차별점</a:t>
            </a:r>
            <a:endParaRPr lang="ko-KR" altLang="en-US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D75F81-9EC0-4757-B33C-A186FA059ECB}"/>
              </a:ext>
            </a:extLst>
          </p:cNvPr>
          <p:cNvSpPr txBox="1"/>
          <p:nvPr/>
        </p:nvSpPr>
        <p:spPr>
          <a:xfrm>
            <a:off x="3095430" y="527625"/>
            <a:ext cx="926913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01. </a:t>
            </a:r>
            <a:r>
              <a:rPr lang="ko-KR" altLang="en-US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욕설 필터링 개선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6AFABF8-F9D6-4890-8B8C-4C46291BAF0B}"/>
              </a:ext>
            </a:extLst>
          </p:cNvPr>
          <p:cNvSpPr/>
          <p:nvPr/>
        </p:nvSpPr>
        <p:spPr>
          <a:xfrm>
            <a:off x="304800" y="1893252"/>
            <a:ext cx="11092475" cy="720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ln>
                  <a:solidFill>
                    <a:srgbClr val="F469A8"/>
                  </a:solidFill>
                </a:ln>
                <a:solidFill>
                  <a:srgbClr val="F469A8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♡지가 바닥인데 누가 너를 영화 출연시켜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5E88D4D-1482-4FF6-AD92-755ECE82AC9E}"/>
              </a:ext>
            </a:extLst>
          </p:cNvPr>
          <p:cNvSpPr/>
          <p:nvPr/>
        </p:nvSpPr>
        <p:spPr>
          <a:xfrm>
            <a:off x="983338" y="2774176"/>
            <a:ext cx="9965580" cy="471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err="1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세에에에에에에에에에에에에엑스</a:t>
            </a:r>
            <a:endParaRPr lang="ko-KR" altLang="en-US" sz="4400" dirty="0">
              <a:solidFill>
                <a:schemeClr val="tx1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DF6565B-0CFD-40B0-89B7-E3F67CA0F37E}"/>
              </a:ext>
            </a:extLst>
          </p:cNvPr>
          <p:cNvSpPr/>
          <p:nvPr/>
        </p:nvSpPr>
        <p:spPr>
          <a:xfrm>
            <a:off x="5478802" y="4053243"/>
            <a:ext cx="5479143" cy="720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err="1">
                <a:ln>
                  <a:solidFill>
                    <a:srgbClr val="F469A8"/>
                  </a:solidFill>
                </a:ln>
                <a:solidFill>
                  <a:srgbClr val="F469A8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빨리켜</a:t>
            </a:r>
            <a:r>
              <a:rPr lang="ko-KR" altLang="en-US" sz="4400" dirty="0">
                <a:ln>
                  <a:solidFill>
                    <a:srgbClr val="F469A8"/>
                  </a:solidFill>
                </a:ln>
                <a:solidFill>
                  <a:srgbClr val="F469A8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r>
              <a:rPr lang="ko-KR" altLang="en-US" sz="4400" dirty="0" err="1">
                <a:ln>
                  <a:solidFill>
                    <a:srgbClr val="F469A8"/>
                  </a:solidFill>
                </a:ln>
                <a:solidFill>
                  <a:srgbClr val="F469A8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ㅂㅅ아</a:t>
            </a:r>
            <a:endParaRPr lang="ko-KR" altLang="en-US" sz="4400" dirty="0">
              <a:ln>
                <a:solidFill>
                  <a:srgbClr val="F469A8"/>
                </a:solidFill>
              </a:ln>
              <a:solidFill>
                <a:srgbClr val="F469A8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0BD74C-DAA8-4AE2-8061-5708930223C9}"/>
              </a:ext>
            </a:extLst>
          </p:cNvPr>
          <p:cNvSpPr/>
          <p:nvPr/>
        </p:nvSpPr>
        <p:spPr>
          <a:xfrm>
            <a:off x="567574" y="4097712"/>
            <a:ext cx="5479143" cy="720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err="1">
                <a:ln>
                  <a:solidFill>
                    <a:srgbClr val="F469A8"/>
                  </a:solidFill>
                </a:ln>
                <a:solidFill>
                  <a:srgbClr val="F469A8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광고ㅅㅂ</a:t>
            </a:r>
            <a:endParaRPr lang="ko-KR" altLang="en-US" sz="4400" dirty="0">
              <a:ln>
                <a:solidFill>
                  <a:srgbClr val="F469A8"/>
                </a:solidFill>
              </a:ln>
              <a:solidFill>
                <a:srgbClr val="F469A8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354CBCF-4EEB-4EBC-B9EE-38A06E9AFA7C}"/>
              </a:ext>
            </a:extLst>
          </p:cNvPr>
          <p:cNvSpPr/>
          <p:nvPr/>
        </p:nvSpPr>
        <p:spPr>
          <a:xfrm>
            <a:off x="673051" y="3465621"/>
            <a:ext cx="9965580" cy="471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아 노래 </a:t>
            </a:r>
            <a:r>
              <a:rPr lang="ko-KR" altLang="en-US" sz="4400" dirty="0" err="1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ㅈ같네</a:t>
            </a:r>
            <a:endParaRPr lang="ko-KR" altLang="en-US" sz="4400" dirty="0">
              <a:solidFill>
                <a:schemeClr val="tx1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14D6067-AE3D-49D5-AF8D-37D582154A1B}"/>
              </a:ext>
            </a:extLst>
          </p:cNvPr>
          <p:cNvSpPr/>
          <p:nvPr/>
        </p:nvSpPr>
        <p:spPr>
          <a:xfrm>
            <a:off x="1105189" y="5234367"/>
            <a:ext cx="9965580" cy="4719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err="1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너검마가</a:t>
            </a:r>
            <a:r>
              <a:rPr lang="ko-KR" altLang="en-US" sz="4400" dirty="0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r>
              <a:rPr lang="ko-KR" altLang="en-US" sz="4400" dirty="0" err="1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니</a:t>
            </a:r>
            <a:r>
              <a:rPr lang="ko-KR" altLang="en-US" sz="4400" dirty="0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r>
              <a:rPr lang="ko-KR" altLang="en-US" sz="4400" dirty="0" err="1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이딴생각으로</a:t>
            </a:r>
            <a:r>
              <a:rPr lang="ko-KR" altLang="en-US" sz="4400" dirty="0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r>
              <a:rPr lang="ko-KR" altLang="en-US" sz="4400" dirty="0" err="1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글싸지른거보면</a:t>
            </a:r>
            <a:r>
              <a:rPr lang="ko-KR" altLang="en-US" sz="4400" dirty="0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 </a:t>
            </a:r>
            <a:r>
              <a:rPr lang="ko-KR" altLang="en-US" sz="4400" dirty="0" err="1">
                <a:solidFill>
                  <a:schemeClr val="tx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통곡할듯ㅋ</a:t>
            </a:r>
            <a:endParaRPr lang="ko-KR" altLang="en-US" sz="4400" dirty="0">
              <a:solidFill>
                <a:schemeClr val="tx1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8537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704BF142-1988-4A95-843B-3F996DC91BD1}"/>
              </a:ext>
            </a:extLst>
          </p:cNvPr>
          <p:cNvGrpSpPr/>
          <p:nvPr/>
        </p:nvGrpSpPr>
        <p:grpSpPr>
          <a:xfrm>
            <a:off x="349483" y="2144031"/>
            <a:ext cx="11598442" cy="4052065"/>
            <a:chOff x="715047" y="2898296"/>
            <a:chExt cx="5722174" cy="1999115"/>
          </a:xfrm>
        </p:grpSpPr>
        <p:pic>
          <p:nvPicPr>
            <p:cNvPr id="8" name="그림 7" descr="노필터링1.png">
              <a:extLst>
                <a:ext uri="{FF2B5EF4-FFF2-40B4-BE49-F238E27FC236}">
                  <a16:creationId xmlns:a16="http://schemas.microsoft.com/office/drawing/2014/main" id="{548D3663-37E9-4D37-BD4B-79D6757E5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5047" y="3884431"/>
              <a:ext cx="3170933" cy="487154"/>
            </a:xfrm>
            <a:prstGeom prst="rect">
              <a:avLst/>
            </a:prstGeom>
          </p:spPr>
        </p:pic>
        <p:pic>
          <p:nvPicPr>
            <p:cNvPr id="9" name="그림 8" descr="노필터링2.png">
              <a:extLst>
                <a:ext uri="{FF2B5EF4-FFF2-40B4-BE49-F238E27FC236}">
                  <a16:creationId xmlns:a16="http://schemas.microsoft.com/office/drawing/2014/main" id="{05F9BF99-773A-40C0-8A25-CD9A908DF6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5047" y="4371585"/>
              <a:ext cx="2781541" cy="525826"/>
            </a:xfrm>
            <a:prstGeom prst="rect">
              <a:avLst/>
            </a:prstGeom>
          </p:spPr>
        </p:pic>
        <p:pic>
          <p:nvPicPr>
            <p:cNvPr id="10" name="그림 9" descr="노필터3.png">
              <a:extLst>
                <a:ext uri="{FF2B5EF4-FFF2-40B4-BE49-F238E27FC236}">
                  <a16:creationId xmlns:a16="http://schemas.microsoft.com/office/drawing/2014/main" id="{E50BD294-0663-40EF-A24D-68C59A523A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15047" y="3439121"/>
              <a:ext cx="2705335" cy="388654"/>
            </a:xfrm>
            <a:prstGeom prst="rect">
              <a:avLst/>
            </a:prstGeom>
          </p:spPr>
        </p:pic>
        <p:pic>
          <p:nvPicPr>
            <p:cNvPr id="12" name="그림 11" descr="노필터링4.png">
              <a:extLst>
                <a:ext uri="{FF2B5EF4-FFF2-40B4-BE49-F238E27FC236}">
                  <a16:creationId xmlns:a16="http://schemas.microsoft.com/office/drawing/2014/main" id="{7F370FC9-3BBD-4AB6-A8F5-BC7FD36E52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/>
            <a:srcRect r="36020" b="10169"/>
            <a:stretch/>
          </p:blipFill>
          <p:spPr>
            <a:xfrm>
              <a:off x="4080757" y="2898296"/>
              <a:ext cx="2189206" cy="403895"/>
            </a:xfrm>
            <a:prstGeom prst="rect">
              <a:avLst/>
            </a:prstGeom>
          </p:spPr>
        </p:pic>
        <p:pic>
          <p:nvPicPr>
            <p:cNvPr id="14" name="그림 13" descr="노필터링5.png">
              <a:extLst>
                <a:ext uri="{FF2B5EF4-FFF2-40B4-BE49-F238E27FC236}">
                  <a16:creationId xmlns:a16="http://schemas.microsoft.com/office/drawing/2014/main" id="{98634F4B-B64E-422F-91B1-709F75A247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/>
            <a:srcRect r="28837" b="-7747"/>
            <a:stretch/>
          </p:blipFill>
          <p:spPr>
            <a:xfrm>
              <a:off x="3955656" y="3426618"/>
              <a:ext cx="2429561" cy="435185"/>
            </a:xfrm>
            <a:prstGeom prst="rect">
              <a:avLst/>
            </a:prstGeom>
          </p:spPr>
        </p:pic>
        <p:pic>
          <p:nvPicPr>
            <p:cNvPr id="15" name="그림 14" descr="노필터링6.png">
              <a:extLst>
                <a:ext uri="{FF2B5EF4-FFF2-40B4-BE49-F238E27FC236}">
                  <a16:creationId xmlns:a16="http://schemas.microsoft.com/office/drawing/2014/main" id="{2B04AFB7-B13C-487B-9A53-4D6B555EF8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/>
            <a:srcRect r="15049"/>
            <a:stretch/>
          </p:blipFill>
          <p:spPr>
            <a:xfrm>
              <a:off x="4080757" y="3929158"/>
              <a:ext cx="2356464" cy="807790"/>
            </a:xfrm>
            <a:prstGeom prst="rect">
              <a:avLst/>
            </a:prstGeom>
          </p:spPr>
        </p:pic>
        <p:pic>
          <p:nvPicPr>
            <p:cNvPr id="16" name="그림 15" descr="필터링1.png">
              <a:extLst>
                <a:ext uri="{FF2B5EF4-FFF2-40B4-BE49-F238E27FC236}">
                  <a16:creationId xmlns:a16="http://schemas.microsoft.com/office/drawing/2014/main" id="{4931BC03-C372-4F14-8450-BB1D6D914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715047" y="2898296"/>
              <a:ext cx="2602919" cy="520584"/>
            </a:xfrm>
            <a:prstGeom prst="rect">
              <a:avLst/>
            </a:prstGeom>
          </p:spPr>
        </p:pic>
      </p:grp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 err="1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차별점</a:t>
            </a:r>
            <a:endParaRPr lang="ko-KR" altLang="en-US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D75F81-9EC0-4757-B33C-A186FA059ECB}"/>
              </a:ext>
            </a:extLst>
          </p:cNvPr>
          <p:cNvSpPr txBox="1"/>
          <p:nvPr/>
        </p:nvSpPr>
        <p:spPr>
          <a:xfrm>
            <a:off x="3095430" y="527625"/>
            <a:ext cx="926913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01. </a:t>
            </a:r>
            <a:r>
              <a:rPr lang="ko-KR" altLang="en-US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욕설 필터링 개선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9450436-D718-4922-92A4-52F2DDEB93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10</a:t>
            </a:r>
            <a:r>
              <a:rPr lang="ko-KR" altLang="en-US" sz="6000" dirty="0" err="1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분동안</a:t>
            </a:r>
            <a:r>
              <a:rPr lang="ko-KR" altLang="en-US" sz="60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 </a:t>
            </a:r>
            <a:r>
              <a:rPr lang="ko-KR" altLang="en-US" sz="6000" dirty="0" err="1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필터링된</a:t>
            </a:r>
            <a:r>
              <a:rPr lang="ko-KR" altLang="en-US" sz="60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 채팅은 </a:t>
            </a:r>
            <a:r>
              <a:rPr lang="en-US" altLang="ko-KR" sz="60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</a:t>
            </a:r>
            <a:r>
              <a:rPr lang="ko-KR" altLang="en-US" sz="6000" dirty="0" err="1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개뿐</a:t>
            </a:r>
            <a:endParaRPr lang="en-US" altLang="ko-KR" sz="6000" dirty="0"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pPr algn="ctr"/>
            <a:r>
              <a:rPr lang="en-US" altLang="ko-KR" sz="48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- BJ </a:t>
            </a:r>
            <a:r>
              <a:rPr lang="ko-KR" altLang="en-US" sz="48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철구</a:t>
            </a:r>
            <a:r>
              <a:rPr lang="en-US" altLang="ko-KR" sz="48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-</a:t>
            </a:r>
            <a:endParaRPr lang="ko-KR" altLang="en-US" sz="4800" dirty="0"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0213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 err="1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차별점</a:t>
            </a:r>
            <a:endParaRPr lang="ko-KR" altLang="en-US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2E491C8-0091-4B66-88F2-3FA7177D3284}"/>
              </a:ext>
            </a:extLst>
          </p:cNvPr>
          <p:cNvGrpSpPr/>
          <p:nvPr/>
        </p:nvGrpSpPr>
        <p:grpSpPr>
          <a:xfrm>
            <a:off x="288758" y="3208253"/>
            <a:ext cx="6533649" cy="3148097"/>
            <a:chOff x="578350" y="3149323"/>
            <a:chExt cx="6533649" cy="3148097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C131F5E-9910-4FBE-9920-E9276DEE5478}"/>
                </a:ext>
              </a:extLst>
            </p:cNvPr>
            <p:cNvSpPr/>
            <p:nvPr/>
          </p:nvSpPr>
          <p:spPr>
            <a:xfrm>
              <a:off x="1703108" y="3149323"/>
              <a:ext cx="4284133" cy="31480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715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A4E3AA-05D2-4653-886E-231400FAAE49}"/>
                </a:ext>
              </a:extLst>
            </p:cNvPr>
            <p:cNvSpPr txBox="1"/>
            <p:nvPr/>
          </p:nvSpPr>
          <p:spPr>
            <a:xfrm>
              <a:off x="578350" y="3225572"/>
              <a:ext cx="6533649" cy="19389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extrusionH="57150">
                <a:bevelT w="69850" h="69850" prst="divot"/>
              </a:sp3d>
            </a:bodyPr>
            <a:lstStyle/>
            <a:p>
              <a:pPr algn="ctr"/>
              <a:r>
                <a:rPr lang="ko-KR" altLang="en-US" sz="6000" dirty="0">
                  <a:effectLst/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비속어 </a:t>
              </a:r>
              <a:endParaRPr lang="en-US" altLang="ko-KR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ko-KR" altLang="en-US" sz="6000" dirty="0"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사전 기반</a:t>
              </a:r>
              <a:endParaRPr lang="ko-KR" altLang="en-US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83E1355-1085-4FB9-B8ED-4D95D95E4571}"/>
              </a:ext>
            </a:extLst>
          </p:cNvPr>
          <p:cNvSpPr txBox="1"/>
          <p:nvPr/>
        </p:nvSpPr>
        <p:spPr>
          <a:xfrm>
            <a:off x="607113" y="1950999"/>
            <a:ext cx="10920246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en-US" altLang="ko-KR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[</a:t>
            </a:r>
            <a:r>
              <a:rPr lang="ko-KR" altLang="en-US" sz="7200" b="1" dirty="0" err="1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재현율</a:t>
            </a:r>
            <a:r>
              <a:rPr lang="en-US" altLang="ko-KR" sz="7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]</a:t>
            </a:r>
            <a:endParaRPr lang="ko-KR" altLang="en-US" sz="7200" b="1" dirty="0">
              <a:ln w="22225">
                <a:solidFill>
                  <a:schemeClr val="tx1"/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E8B6E9-49FE-44EC-ABDC-65F2B70250DB}"/>
              </a:ext>
            </a:extLst>
          </p:cNvPr>
          <p:cNvSpPr txBox="1"/>
          <p:nvPr/>
        </p:nvSpPr>
        <p:spPr>
          <a:xfrm>
            <a:off x="3095430" y="527625"/>
            <a:ext cx="926913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01. </a:t>
            </a:r>
            <a:r>
              <a:rPr lang="ko-KR" altLang="en-US" sz="72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유해방송 차단규제</a:t>
            </a:r>
            <a:endParaRPr lang="ko-KR" altLang="en-US" sz="7200" dirty="0">
              <a:solidFill>
                <a:srgbClr val="7C001A"/>
              </a:solidFill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2C739D0-CD17-48C8-ACF3-C64E3A7C03F2}"/>
              </a:ext>
            </a:extLst>
          </p:cNvPr>
          <p:cNvGrpSpPr/>
          <p:nvPr/>
        </p:nvGrpSpPr>
        <p:grpSpPr>
          <a:xfrm>
            <a:off x="5127123" y="3208253"/>
            <a:ext cx="6533649" cy="3091172"/>
            <a:chOff x="578350" y="3206248"/>
            <a:chExt cx="6533649" cy="3091172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5A63553-BF39-4FB0-9367-33EE0AC85FCB}"/>
                </a:ext>
              </a:extLst>
            </p:cNvPr>
            <p:cNvSpPr/>
            <p:nvPr/>
          </p:nvSpPr>
          <p:spPr>
            <a:xfrm>
              <a:off x="1811867" y="3206248"/>
              <a:ext cx="4284133" cy="30911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5715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27184FC-7129-4BF9-BD8E-4C28096AC251}"/>
                </a:ext>
              </a:extLst>
            </p:cNvPr>
            <p:cNvSpPr txBox="1"/>
            <p:nvPr/>
          </p:nvSpPr>
          <p:spPr>
            <a:xfrm>
              <a:off x="578350" y="3225572"/>
              <a:ext cx="6533649" cy="193899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extrusionH="57150">
                <a:bevelT w="69850" h="69850" prst="divot"/>
              </a:sp3d>
            </a:bodyPr>
            <a:lstStyle/>
            <a:p>
              <a:pPr algn="ctr"/>
              <a:r>
                <a:rPr lang="ko-KR" altLang="en-US" sz="6000" dirty="0">
                  <a:effectLst/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모델</a:t>
              </a:r>
              <a:endParaRPr lang="en-US" altLang="ko-KR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ko-KR" altLang="en-US" sz="6000" dirty="0"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기반</a:t>
              </a:r>
              <a:endParaRPr lang="ko-KR" altLang="en-US" sz="60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1BCEECFA-A4AB-41E2-87CE-9A2C94B0B079}"/>
              </a:ext>
            </a:extLst>
          </p:cNvPr>
          <p:cNvSpPr/>
          <p:nvPr/>
        </p:nvSpPr>
        <p:spPr>
          <a:xfrm>
            <a:off x="2478760" y="4991984"/>
            <a:ext cx="237116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17%</a:t>
            </a:r>
            <a:endParaRPr lang="ko-KR" altLang="en-US" sz="80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65A5BA8-7A90-472B-A8EE-E60A3BB20155}"/>
              </a:ext>
            </a:extLst>
          </p:cNvPr>
          <p:cNvSpPr/>
          <p:nvPr/>
        </p:nvSpPr>
        <p:spPr>
          <a:xfrm>
            <a:off x="7394445" y="4958117"/>
            <a:ext cx="237116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50%</a:t>
            </a:r>
            <a:endParaRPr lang="ko-KR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062559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 err="1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차별점</a:t>
            </a:r>
            <a:endParaRPr lang="ko-KR" altLang="en-US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 descr="철구.png">
            <a:extLst>
              <a:ext uri="{FF2B5EF4-FFF2-40B4-BE49-F238E27FC236}">
                <a16:creationId xmlns:a16="http://schemas.microsoft.com/office/drawing/2014/main" id="{38BA8DEE-A5AC-4EC9-9C0A-7B28038B9AD9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73098" y="1740265"/>
            <a:ext cx="7772779" cy="38842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863D31-F937-4ABC-8DC4-C13A15BFAD50}"/>
              </a:ext>
            </a:extLst>
          </p:cNvPr>
          <p:cNvSpPr txBox="1"/>
          <p:nvPr/>
        </p:nvSpPr>
        <p:spPr>
          <a:xfrm>
            <a:off x="3095430" y="527625"/>
            <a:ext cx="9269135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solidFill>
                  <a:srgbClr val="7C001A"/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02. </a:t>
            </a:r>
            <a:r>
              <a:rPr lang="ko-KR" altLang="en-US" sz="72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유해방송 차단규제</a:t>
            </a:r>
            <a:endParaRPr lang="ko-KR" altLang="en-US" sz="7200" dirty="0">
              <a:solidFill>
                <a:srgbClr val="7C001A"/>
              </a:solidFill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3294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2" y="539936"/>
            <a:ext cx="4576085" cy="31393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데이터</a:t>
            </a:r>
            <a:endParaRPr lang="en-US" altLang="ko-KR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r>
              <a:rPr lang="ko-KR" altLang="en-US" sz="72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수집</a:t>
            </a:r>
            <a:endParaRPr lang="en-US" altLang="ko-KR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r>
              <a:rPr lang="ko-KR" altLang="en-US" sz="5400" dirty="0">
                <a:solidFill>
                  <a:schemeClr val="bg2">
                    <a:lumMod val="2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이유</a:t>
            </a:r>
            <a:r>
              <a:rPr lang="en-US" altLang="ko-KR" sz="5400" dirty="0">
                <a:solidFill>
                  <a:schemeClr val="bg2">
                    <a:lumMod val="2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1</a:t>
            </a:r>
            <a:endParaRPr lang="ko-KR" altLang="en-US" sz="5400" dirty="0">
              <a:solidFill>
                <a:schemeClr val="bg2">
                  <a:lumMod val="25000"/>
                </a:schemeClr>
              </a:solidFill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위키백과.png">
            <a:extLst>
              <a:ext uri="{FF2B5EF4-FFF2-40B4-BE49-F238E27FC236}">
                <a16:creationId xmlns:a16="http://schemas.microsoft.com/office/drawing/2014/main" id="{09EC392D-6BBC-4985-B449-150EA114EA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b="50679"/>
          <a:stretch/>
        </p:blipFill>
        <p:spPr>
          <a:xfrm>
            <a:off x="2645354" y="1813124"/>
            <a:ext cx="5831311" cy="435465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572F7B-F0BF-4703-870A-479D24A9DDAE}"/>
              </a:ext>
            </a:extLst>
          </p:cNvPr>
          <p:cNvSpPr txBox="1"/>
          <p:nvPr/>
        </p:nvSpPr>
        <p:spPr>
          <a:xfrm>
            <a:off x="4773056" y="936176"/>
            <a:ext cx="2618344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ko-KR" altLang="en-US" sz="66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문어체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2EF234F-E41B-46B3-8933-37D3C2AB7E6A}"/>
              </a:ext>
            </a:extLst>
          </p:cNvPr>
          <p:cNvGrpSpPr/>
          <p:nvPr/>
        </p:nvGrpSpPr>
        <p:grpSpPr>
          <a:xfrm>
            <a:off x="8745826" y="936176"/>
            <a:ext cx="2743201" cy="5231609"/>
            <a:chOff x="7783693" y="1040860"/>
            <a:chExt cx="2743201" cy="5231609"/>
          </a:xfrm>
        </p:grpSpPr>
        <p:pic>
          <p:nvPicPr>
            <p:cNvPr id="9" name="그림 8" descr="채팅데이터.png">
              <a:extLst>
                <a:ext uri="{FF2B5EF4-FFF2-40B4-BE49-F238E27FC236}">
                  <a16:creationId xmlns:a16="http://schemas.microsoft.com/office/drawing/2014/main" id="{2C97C954-32B1-47C4-85DE-0BD1912279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/>
            <a:srcRect t="9328" r="2947"/>
            <a:stretch/>
          </p:blipFill>
          <p:spPr>
            <a:xfrm>
              <a:off x="7783693" y="1917809"/>
              <a:ext cx="2743201" cy="435466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rnd">
              <a:solidFill>
                <a:srgbClr val="FFFFFF"/>
              </a:solidFill>
            </a:ln>
            <a:effectLst>
              <a:outerShdw blurRad="50000" algn="tl" rotWithShape="0">
                <a:srgbClr val="000000">
                  <a:alpha val="41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B390B43-B0CB-4933-8209-47EEC9234D3C}"/>
                </a:ext>
              </a:extLst>
            </p:cNvPr>
            <p:cNvSpPr txBox="1"/>
            <p:nvPr/>
          </p:nvSpPr>
          <p:spPr>
            <a:xfrm>
              <a:off x="7852632" y="1040860"/>
              <a:ext cx="2486938" cy="110799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extrusionH="57150">
                <a:bevelT h="25400" prst="softRound"/>
              </a:sp3d>
            </a:bodyPr>
            <a:lstStyle/>
            <a:p>
              <a:pPr algn="ctr"/>
              <a:r>
                <a:rPr lang="ko-KR" altLang="en-US" sz="6600" b="1" dirty="0">
                  <a:ln w="22225">
                    <a:solidFill>
                      <a:schemeClr val="tx1"/>
                    </a:solidFill>
                    <a:prstDash val="solid"/>
                  </a:ln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구어체</a:t>
              </a:r>
            </a:p>
          </p:txBody>
        </p:sp>
      </p:grpSp>
      <p:sp>
        <p:nvSpPr>
          <p:cNvPr id="14" name="부등호 13">
            <a:extLst>
              <a:ext uri="{FF2B5EF4-FFF2-40B4-BE49-F238E27FC236}">
                <a16:creationId xmlns:a16="http://schemas.microsoft.com/office/drawing/2014/main" id="{E64433D6-A066-4D43-A0FD-766403809356}"/>
              </a:ext>
            </a:extLst>
          </p:cNvPr>
          <p:cNvSpPr/>
          <p:nvPr/>
        </p:nvSpPr>
        <p:spPr>
          <a:xfrm>
            <a:off x="7239396" y="1060549"/>
            <a:ext cx="1564995" cy="829060"/>
          </a:xfrm>
          <a:prstGeom prst="mathNotEqual">
            <a:avLst/>
          </a:prstGeom>
          <a:solidFill>
            <a:srgbClr val="7C001A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457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FBA5C51-8CFF-4D4F-84B0-6FE6F0FFEF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C001A"/>
          </a:solidFill>
          <a:ln w="2127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DAFBB9-ABC4-4A9C-B835-BF5B3F9229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01345"/>
            <a:ext cx="9144000" cy="1220470"/>
          </a:xfrm>
          <a:ln>
            <a:solidFill>
              <a:schemeClr val="bg2">
                <a:alpha val="0"/>
              </a:schemeClr>
            </a:solidFill>
          </a:ln>
        </p:spPr>
        <p:txBody>
          <a:bodyPr>
            <a:noAutofit/>
          </a:bodyPr>
          <a:lstStyle/>
          <a:p>
            <a:r>
              <a:rPr lang="ko-KR" altLang="en-US" sz="9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목차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348C95-FDF6-465F-9DF4-6F74C974A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0" name="부제목 2">
            <a:extLst>
              <a:ext uri="{FF2B5EF4-FFF2-40B4-BE49-F238E27FC236}">
                <a16:creationId xmlns:a16="http://schemas.microsoft.com/office/drawing/2014/main" id="{C17306A3-67F7-44B0-8F92-2F9CBD9E1C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228" y="2539509"/>
            <a:ext cx="3317190" cy="1309738"/>
          </a:xfrm>
        </p:spPr>
        <p:txBody>
          <a:bodyPr>
            <a:norm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01.</a:t>
            </a:r>
            <a:r>
              <a:rPr lang="ko-KR" altLang="en-US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필요성</a:t>
            </a: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E0BA6255-9B15-44C5-AB3A-4D447C3FBEC1}"/>
              </a:ext>
            </a:extLst>
          </p:cNvPr>
          <p:cNvSpPr txBox="1">
            <a:spLocks/>
          </p:cNvSpPr>
          <p:nvPr/>
        </p:nvSpPr>
        <p:spPr>
          <a:xfrm>
            <a:off x="4233646" y="2539509"/>
            <a:ext cx="2911174" cy="11634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02.</a:t>
            </a:r>
            <a:r>
              <a:rPr lang="ko-KR" altLang="en-US" sz="5400" dirty="0" err="1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차별점</a:t>
            </a:r>
            <a:endParaRPr lang="ko-KR" altLang="en-US" sz="5400" dirty="0">
              <a:solidFill>
                <a:schemeClr val="bg1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F601D2A9-70CC-4332-AC45-BEA5E0C5914A}"/>
              </a:ext>
            </a:extLst>
          </p:cNvPr>
          <p:cNvSpPr txBox="1">
            <a:spLocks/>
          </p:cNvSpPr>
          <p:nvPr/>
        </p:nvSpPr>
        <p:spPr>
          <a:xfrm>
            <a:off x="7212850" y="2539509"/>
            <a:ext cx="4413808" cy="9217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03.</a:t>
            </a:r>
            <a:r>
              <a:rPr lang="ko-KR" altLang="en-US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진행 과정</a:t>
            </a:r>
          </a:p>
        </p:txBody>
      </p:sp>
      <p:sp>
        <p:nvSpPr>
          <p:cNvPr id="14" name="부제목 2">
            <a:extLst>
              <a:ext uri="{FF2B5EF4-FFF2-40B4-BE49-F238E27FC236}">
                <a16:creationId xmlns:a16="http://schemas.microsoft.com/office/drawing/2014/main" id="{19443C8A-B45C-4333-A5BF-5AA06D1F1912}"/>
              </a:ext>
            </a:extLst>
          </p:cNvPr>
          <p:cNvSpPr txBox="1">
            <a:spLocks/>
          </p:cNvSpPr>
          <p:nvPr/>
        </p:nvSpPr>
        <p:spPr>
          <a:xfrm>
            <a:off x="594359" y="3377503"/>
            <a:ext cx="2467801" cy="10636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04.</a:t>
            </a:r>
            <a:r>
              <a:rPr lang="ko-KR" altLang="en-US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계획</a:t>
            </a: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64E01764-E989-4369-A468-FB728DE90924}"/>
              </a:ext>
            </a:extLst>
          </p:cNvPr>
          <p:cNvSpPr txBox="1">
            <a:spLocks/>
          </p:cNvSpPr>
          <p:nvPr/>
        </p:nvSpPr>
        <p:spPr>
          <a:xfrm>
            <a:off x="4130040" y="3377503"/>
            <a:ext cx="2680552" cy="921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05.</a:t>
            </a:r>
            <a:r>
              <a:rPr lang="ko-KR" altLang="en-US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데모</a:t>
            </a:r>
          </a:p>
        </p:txBody>
      </p:sp>
      <p:sp>
        <p:nvSpPr>
          <p:cNvPr id="16" name="부제목 2">
            <a:extLst>
              <a:ext uri="{FF2B5EF4-FFF2-40B4-BE49-F238E27FC236}">
                <a16:creationId xmlns:a16="http://schemas.microsoft.com/office/drawing/2014/main" id="{3950EC50-974F-4E63-8A8C-9211ACE9E9FF}"/>
              </a:ext>
            </a:extLst>
          </p:cNvPr>
          <p:cNvSpPr txBox="1">
            <a:spLocks/>
          </p:cNvSpPr>
          <p:nvPr/>
        </p:nvSpPr>
        <p:spPr>
          <a:xfrm>
            <a:off x="7391626" y="3377503"/>
            <a:ext cx="2680552" cy="10636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54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06.QnA</a:t>
            </a:r>
            <a:endParaRPr lang="ko-KR" altLang="en-US" sz="5400" dirty="0">
              <a:solidFill>
                <a:schemeClr val="bg1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96896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8EC1E0-9D9E-4887-AA70-052EFA7653A0}"/>
              </a:ext>
            </a:extLst>
          </p:cNvPr>
          <p:cNvSpPr txBox="1"/>
          <p:nvPr/>
        </p:nvSpPr>
        <p:spPr>
          <a:xfrm>
            <a:off x="349482" y="539936"/>
            <a:ext cx="2726227" cy="32316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데이터</a:t>
            </a:r>
            <a:endParaRPr lang="en-US" altLang="ko-KR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r>
              <a:rPr lang="ko-KR" altLang="en-US" sz="72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수집</a:t>
            </a:r>
            <a:endParaRPr lang="en-US" altLang="ko-KR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r>
              <a:rPr lang="ko-KR" altLang="en-US" sz="5400" dirty="0">
                <a:solidFill>
                  <a:schemeClr val="bg2">
                    <a:lumMod val="2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이유</a:t>
            </a:r>
            <a:r>
              <a:rPr lang="en-US" altLang="ko-KR" sz="5400" dirty="0">
                <a:solidFill>
                  <a:schemeClr val="bg2">
                    <a:lumMod val="25000"/>
                  </a:schemeClr>
                </a:solidFill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2</a:t>
            </a:r>
            <a:endParaRPr lang="ko-KR" altLang="en-US" sz="5400" dirty="0">
              <a:solidFill>
                <a:schemeClr val="bg2">
                  <a:lumMod val="25000"/>
                </a:schemeClr>
              </a:solidFill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462BA9-DD9B-48AC-BFDC-0548A954E298}"/>
              </a:ext>
            </a:extLst>
          </p:cNvPr>
          <p:cNvSpPr txBox="1"/>
          <p:nvPr/>
        </p:nvSpPr>
        <p:spPr>
          <a:xfrm>
            <a:off x="2036904" y="755229"/>
            <a:ext cx="9504028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h="25400" prst="softRound"/>
            </a:sp3d>
          </a:bodyPr>
          <a:lstStyle/>
          <a:p>
            <a:pPr algn="ctr"/>
            <a:r>
              <a:rPr lang="ko-KR" altLang="en-US" sz="66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유해도가 측정된 </a:t>
            </a:r>
            <a:endParaRPr lang="en-US" altLang="ko-KR" sz="6600" b="1" dirty="0">
              <a:ln w="22225">
                <a:solidFill>
                  <a:schemeClr val="tx1"/>
                </a:solidFill>
                <a:prstDash val="solid"/>
              </a:ln>
              <a:solidFill>
                <a:srgbClr val="7C001A"/>
              </a:solidFill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pPr algn="ctr"/>
            <a:r>
              <a:rPr lang="ko-KR" altLang="en-US" sz="66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데이터의 부재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D3BBD9D2-8375-4DC1-9A90-52118FD84F1C}"/>
              </a:ext>
            </a:extLst>
          </p:cNvPr>
          <p:cNvGrpSpPr/>
          <p:nvPr/>
        </p:nvGrpSpPr>
        <p:grpSpPr>
          <a:xfrm>
            <a:off x="3272798" y="3562750"/>
            <a:ext cx="2974737" cy="2811633"/>
            <a:chOff x="3059678" y="3533777"/>
            <a:chExt cx="2852236" cy="2695849"/>
          </a:xfrm>
        </p:grpSpPr>
        <p:sp>
          <p:nvSpPr>
            <p:cNvPr id="37" name="순서도: 연결자 36">
              <a:extLst>
                <a:ext uri="{FF2B5EF4-FFF2-40B4-BE49-F238E27FC236}">
                  <a16:creationId xmlns:a16="http://schemas.microsoft.com/office/drawing/2014/main" id="{5A49C674-CE53-470F-8E85-4E6A432D340E}"/>
                </a:ext>
              </a:extLst>
            </p:cNvPr>
            <p:cNvSpPr/>
            <p:nvPr/>
          </p:nvSpPr>
          <p:spPr>
            <a:xfrm>
              <a:off x="3216065" y="3533777"/>
              <a:ext cx="2695849" cy="2695849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C03D251-0EE1-4B0E-A386-D2BD3F4D4F12}"/>
                </a:ext>
              </a:extLst>
            </p:cNvPr>
            <p:cNvSpPr/>
            <p:nvPr/>
          </p:nvSpPr>
          <p:spPr>
            <a:xfrm>
              <a:off x="3059678" y="4357004"/>
              <a:ext cx="2852066" cy="1859144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w="101600" prst="riblet"/>
            </a:sp3d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4000" dirty="0"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 데이터 수집</a:t>
              </a:r>
              <a:endParaRPr lang="en-US" altLang="ko-KR" sz="4000" dirty="0"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en-US" altLang="ko-KR" sz="4000" dirty="0"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 </a:t>
              </a:r>
              <a:r>
                <a:rPr lang="ko-KR" altLang="en-US" sz="4000" dirty="0"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  </a:t>
              </a:r>
              <a:r>
                <a:rPr lang="en-US" altLang="ko-KR" sz="4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150</a:t>
              </a:r>
              <a:r>
                <a:rPr lang="ko-KR" altLang="en-US" sz="4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만</a:t>
              </a:r>
              <a:endParaRPr lang="en-US" altLang="ko-KR" sz="40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endParaRPr lang="en-US" altLang="ko-KR" sz="4000" dirty="0"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4A2E9DC-B261-4743-93BF-F324AC4F1AFF}"/>
              </a:ext>
            </a:extLst>
          </p:cNvPr>
          <p:cNvGrpSpPr/>
          <p:nvPr/>
        </p:nvGrpSpPr>
        <p:grpSpPr>
          <a:xfrm>
            <a:off x="4059902" y="2782750"/>
            <a:ext cx="5056391" cy="830997"/>
            <a:chOff x="4059902" y="2909750"/>
            <a:chExt cx="5056391" cy="830997"/>
          </a:xfrm>
        </p:grpSpPr>
        <p:sp>
          <p:nvSpPr>
            <p:cNvPr id="29" name="이등변 삼각형 28">
              <a:extLst>
                <a:ext uri="{FF2B5EF4-FFF2-40B4-BE49-F238E27FC236}">
                  <a16:creationId xmlns:a16="http://schemas.microsoft.com/office/drawing/2014/main" id="{779D4EDE-5EAF-4CCB-976C-1607A4F862CC}"/>
                </a:ext>
              </a:extLst>
            </p:cNvPr>
            <p:cNvSpPr/>
            <p:nvPr/>
          </p:nvSpPr>
          <p:spPr>
            <a:xfrm rot="10800000">
              <a:off x="7601875" y="2965370"/>
              <a:ext cx="748145" cy="64495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E1B3D44-7433-4851-A0C7-1FE99274BCA5}"/>
                </a:ext>
              </a:extLst>
            </p:cNvPr>
            <p:cNvSpPr/>
            <p:nvPr/>
          </p:nvSpPr>
          <p:spPr>
            <a:xfrm>
              <a:off x="5756929" y="2909750"/>
              <a:ext cx="2002471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dirty="0" err="1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크롤링</a:t>
              </a:r>
              <a:r>
                <a:rPr lang="ko-KR" altLang="en-US" sz="2800" dirty="0">
                  <a:ln>
                    <a:solidFill>
                      <a:schemeClr val="tx1"/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8AD5D23-CD95-4603-9DA7-9344FC5B9505}"/>
                </a:ext>
              </a:extLst>
            </p:cNvPr>
            <p:cNvGrpSpPr/>
            <p:nvPr/>
          </p:nvGrpSpPr>
          <p:grpSpPr>
            <a:xfrm>
              <a:off x="4059902" y="2971909"/>
              <a:ext cx="748145" cy="644952"/>
              <a:chOff x="3950540" y="2878887"/>
              <a:chExt cx="748145" cy="644952"/>
            </a:xfrm>
          </p:grpSpPr>
          <p:sp>
            <p:nvSpPr>
              <p:cNvPr id="3" name="이등변 삼각형 2">
                <a:extLst>
                  <a:ext uri="{FF2B5EF4-FFF2-40B4-BE49-F238E27FC236}">
                    <a16:creationId xmlns:a16="http://schemas.microsoft.com/office/drawing/2014/main" id="{3719E5ED-F107-47E6-A3B5-A40A5B79738D}"/>
                  </a:ext>
                </a:extLst>
              </p:cNvPr>
              <p:cNvSpPr/>
              <p:nvPr/>
            </p:nvSpPr>
            <p:spPr>
              <a:xfrm rot="10800000">
                <a:off x="3950540" y="2878887"/>
                <a:ext cx="748145" cy="644952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이등변 삼각형 15">
                <a:extLst>
                  <a:ext uri="{FF2B5EF4-FFF2-40B4-BE49-F238E27FC236}">
                    <a16:creationId xmlns:a16="http://schemas.microsoft.com/office/drawing/2014/main" id="{4D0A9702-A221-4349-BC4B-BC0B132C6F3E}"/>
                  </a:ext>
                </a:extLst>
              </p:cNvPr>
              <p:cNvSpPr/>
              <p:nvPr/>
            </p:nvSpPr>
            <p:spPr>
              <a:xfrm>
                <a:off x="4131116" y="2878887"/>
                <a:ext cx="372956" cy="321513"/>
              </a:xfrm>
              <a:prstGeom prst="triangl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noFill/>
                <a:prstDash val="dashDot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8059717D-66B4-4FC1-9829-AE2B15E1AE3C}"/>
                </a:ext>
              </a:extLst>
            </p:cNvPr>
            <p:cNvGrpSpPr/>
            <p:nvPr/>
          </p:nvGrpSpPr>
          <p:grpSpPr>
            <a:xfrm>
              <a:off x="4805698" y="2971909"/>
              <a:ext cx="748145" cy="644952"/>
              <a:chOff x="3950540" y="2878887"/>
              <a:chExt cx="748145" cy="644952"/>
            </a:xfrm>
          </p:grpSpPr>
          <p:sp>
            <p:nvSpPr>
              <p:cNvPr id="20" name="이등변 삼각형 19">
                <a:extLst>
                  <a:ext uri="{FF2B5EF4-FFF2-40B4-BE49-F238E27FC236}">
                    <a16:creationId xmlns:a16="http://schemas.microsoft.com/office/drawing/2014/main" id="{5856FA61-1CD8-4603-BB02-1D5B8D1347A5}"/>
                  </a:ext>
                </a:extLst>
              </p:cNvPr>
              <p:cNvSpPr/>
              <p:nvPr/>
            </p:nvSpPr>
            <p:spPr>
              <a:xfrm rot="10800000">
                <a:off x="3950540" y="2878887"/>
                <a:ext cx="748145" cy="644952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1978417F-E2CC-4EF0-8701-F91A63CC6DE0}"/>
                  </a:ext>
                </a:extLst>
              </p:cNvPr>
              <p:cNvSpPr/>
              <p:nvPr/>
            </p:nvSpPr>
            <p:spPr>
              <a:xfrm>
                <a:off x="4131116" y="2878887"/>
                <a:ext cx="372956" cy="321513"/>
              </a:xfrm>
              <a:prstGeom prst="triangl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noFill/>
                <a:prstDash val="dashDot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4AF34260-0576-44E6-A9FE-812992CF6DC2}"/>
                </a:ext>
              </a:extLst>
            </p:cNvPr>
            <p:cNvSpPr/>
            <p:nvPr/>
          </p:nvSpPr>
          <p:spPr>
            <a:xfrm>
              <a:off x="7788349" y="2965370"/>
              <a:ext cx="367057" cy="321513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 w="12700">
              <a:noFill/>
              <a:prstDash val="dashDot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C08F035-DCA2-426B-8E71-331E7E99810C}"/>
                </a:ext>
              </a:extLst>
            </p:cNvPr>
            <p:cNvGrpSpPr/>
            <p:nvPr/>
          </p:nvGrpSpPr>
          <p:grpSpPr>
            <a:xfrm>
              <a:off x="8368148" y="2953658"/>
              <a:ext cx="748145" cy="644952"/>
              <a:chOff x="3950540" y="2878887"/>
              <a:chExt cx="748145" cy="644952"/>
            </a:xfrm>
          </p:grpSpPr>
          <p:sp>
            <p:nvSpPr>
              <p:cNvPr id="26" name="이등변 삼각형 25">
                <a:extLst>
                  <a:ext uri="{FF2B5EF4-FFF2-40B4-BE49-F238E27FC236}">
                    <a16:creationId xmlns:a16="http://schemas.microsoft.com/office/drawing/2014/main" id="{4D8B82B9-4761-4B44-A16E-E20EA3B9360A}"/>
                  </a:ext>
                </a:extLst>
              </p:cNvPr>
              <p:cNvSpPr/>
              <p:nvPr/>
            </p:nvSpPr>
            <p:spPr>
              <a:xfrm rot="10800000">
                <a:off x="3950540" y="2878887"/>
                <a:ext cx="748145" cy="644952"/>
              </a:xfrm>
              <a:prstGeom prst="triangle">
                <a:avLst/>
              </a:prstGeom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이등변 삼각형 26">
                <a:extLst>
                  <a:ext uri="{FF2B5EF4-FFF2-40B4-BE49-F238E27FC236}">
                    <a16:creationId xmlns:a16="http://schemas.microsoft.com/office/drawing/2014/main" id="{D8775F3D-5CEA-479B-8DE9-58E18F385F95}"/>
                  </a:ext>
                </a:extLst>
              </p:cNvPr>
              <p:cNvSpPr/>
              <p:nvPr/>
            </p:nvSpPr>
            <p:spPr>
              <a:xfrm>
                <a:off x="4155975" y="2878887"/>
                <a:ext cx="337274" cy="333225"/>
              </a:xfrm>
              <a:prstGeom prst="triangl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12700">
                <a:noFill/>
                <a:prstDash val="dashDot"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5DC169A-51C0-4C90-8AC3-45336D8F96DF}"/>
              </a:ext>
            </a:extLst>
          </p:cNvPr>
          <p:cNvGrpSpPr/>
          <p:nvPr/>
        </p:nvGrpSpPr>
        <p:grpSpPr>
          <a:xfrm>
            <a:off x="6971234" y="3562750"/>
            <a:ext cx="2852066" cy="2775298"/>
            <a:chOff x="3059848" y="3533777"/>
            <a:chExt cx="2852066" cy="2775298"/>
          </a:xfrm>
        </p:grpSpPr>
        <p:sp>
          <p:nvSpPr>
            <p:cNvPr id="40" name="순서도: 연결자 39">
              <a:extLst>
                <a:ext uri="{FF2B5EF4-FFF2-40B4-BE49-F238E27FC236}">
                  <a16:creationId xmlns:a16="http://schemas.microsoft.com/office/drawing/2014/main" id="{44F28283-4535-4693-A364-4FC56CCDC9A6}"/>
                </a:ext>
              </a:extLst>
            </p:cNvPr>
            <p:cNvSpPr/>
            <p:nvPr/>
          </p:nvSpPr>
          <p:spPr>
            <a:xfrm>
              <a:off x="3216065" y="3533777"/>
              <a:ext cx="2695849" cy="2695849"/>
            </a:xfrm>
            <a:prstGeom prst="flowChartConnector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 w="101600" prst="ribl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A7EA4ABA-8AC0-4B91-889A-69CDDC1AD88A}"/>
                </a:ext>
              </a:extLst>
            </p:cNvPr>
            <p:cNvSpPr/>
            <p:nvPr/>
          </p:nvSpPr>
          <p:spPr>
            <a:xfrm>
              <a:off x="3059848" y="4370083"/>
              <a:ext cx="2852066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4000" dirty="0"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 레이블링 셋</a:t>
              </a:r>
              <a:endParaRPr lang="en-US" altLang="ko-KR" sz="4000" dirty="0"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en-US" altLang="ko-KR" sz="4000" dirty="0"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 </a:t>
              </a:r>
              <a:r>
                <a:rPr lang="ko-KR" altLang="en-US" sz="4000" dirty="0"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  </a:t>
              </a:r>
              <a:r>
                <a:rPr lang="en-US" altLang="ko-KR" sz="4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4</a:t>
              </a:r>
              <a:r>
                <a:rPr lang="ko-KR" altLang="en-US" sz="4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만</a:t>
              </a:r>
              <a:r>
                <a:rPr lang="en-US" altLang="ko-KR" sz="4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2</a:t>
              </a:r>
              <a:r>
                <a:rPr lang="ko-KR" altLang="en-US" sz="4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천</a:t>
              </a:r>
              <a:endParaRPr lang="en-US" altLang="ko-KR" sz="40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endParaRPr lang="en-US" altLang="ko-KR" sz="4000" dirty="0"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46582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5429E-34A1-4AEF-AF1B-B2DDE75EBCFE}"/>
              </a:ext>
            </a:extLst>
          </p:cNvPr>
          <p:cNvSpPr txBox="1"/>
          <p:nvPr/>
        </p:nvSpPr>
        <p:spPr>
          <a:xfrm>
            <a:off x="349482" y="539936"/>
            <a:ext cx="2726227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데이터</a:t>
            </a:r>
            <a:endParaRPr lang="en-US" altLang="ko-KR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r>
              <a:rPr lang="ko-KR" altLang="en-US" sz="72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분석</a:t>
            </a:r>
            <a:endParaRPr lang="en-US" altLang="ko-KR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pic>
        <p:nvPicPr>
          <p:cNvPr id="8" name="내용 개체 틀 10">
            <a:extLst>
              <a:ext uri="{FF2B5EF4-FFF2-40B4-BE49-F238E27FC236}">
                <a16:creationId xmlns:a16="http://schemas.microsoft.com/office/drawing/2014/main" id="{BA638805-F776-4743-A7EE-E0C366DBD5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59" t="9815" r="9185" b="8305"/>
          <a:stretch/>
        </p:blipFill>
        <p:spPr>
          <a:xfrm>
            <a:off x="2133599" y="1910183"/>
            <a:ext cx="4596677" cy="459234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75BB1B5E-5D15-435A-9CA1-D58DF6971A4C}"/>
              </a:ext>
            </a:extLst>
          </p:cNvPr>
          <p:cNvSpPr/>
          <p:nvPr/>
        </p:nvSpPr>
        <p:spPr>
          <a:xfrm>
            <a:off x="4396946" y="940450"/>
            <a:ext cx="460414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7200" dirty="0">
                <a:ln>
                  <a:solidFill>
                    <a:schemeClr val="tx1"/>
                  </a:solidFill>
                </a:ln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형태소 분석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AEA97C0-7F99-4A48-A8A1-FB76605948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55" t="10794" r="10444" b="9864"/>
          <a:stretch/>
        </p:blipFill>
        <p:spPr>
          <a:xfrm>
            <a:off x="6730276" y="1966196"/>
            <a:ext cx="4517443" cy="44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926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7A3DD82-EB70-42EA-901E-4D6890E6EDCF}"/>
              </a:ext>
            </a:extLst>
          </p:cNvPr>
          <p:cNvSpPr/>
          <p:nvPr/>
        </p:nvSpPr>
        <p:spPr>
          <a:xfrm>
            <a:off x="4691370" y="539936"/>
            <a:ext cx="6459230" cy="5816414"/>
          </a:xfrm>
          <a:prstGeom prst="rect">
            <a:avLst/>
          </a:prstGeom>
          <a:ln w="38100">
            <a:solidFill>
              <a:srgbClr val="7C001A"/>
            </a:solidFill>
            <a:prstDash val="lg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Picture 2" descr="cnn nlpì ëí ì´ë¯¸ì§ ê²ìê²°ê³¼">
            <a:extLst>
              <a:ext uri="{FF2B5EF4-FFF2-40B4-BE49-F238E27FC236}">
                <a16:creationId xmlns:a16="http://schemas.microsoft.com/office/drawing/2014/main" id="{D5218B10-95E0-4FFA-A6BA-F3DA5C36A9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9" t="4896" r="8110" b="1251"/>
          <a:stretch/>
        </p:blipFill>
        <p:spPr bwMode="auto">
          <a:xfrm>
            <a:off x="5118100" y="592797"/>
            <a:ext cx="5575300" cy="57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5429E-34A1-4AEF-AF1B-B2DDE75EBCFE}"/>
              </a:ext>
            </a:extLst>
          </p:cNvPr>
          <p:cNvSpPr txBox="1"/>
          <p:nvPr/>
        </p:nvSpPr>
        <p:spPr>
          <a:xfrm>
            <a:off x="349482" y="539936"/>
            <a:ext cx="2726227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적용</a:t>
            </a:r>
            <a:endParaRPr lang="en-US" altLang="ko-KR" sz="7200" dirty="0"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r>
              <a:rPr lang="ko-KR" altLang="en-US" sz="72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모델</a:t>
            </a:r>
            <a:endParaRPr lang="en-US" altLang="ko-KR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5BB1B5E-5D15-435A-9CA1-D58DF6971A4C}"/>
              </a:ext>
            </a:extLst>
          </p:cNvPr>
          <p:cNvSpPr/>
          <p:nvPr/>
        </p:nvSpPr>
        <p:spPr>
          <a:xfrm>
            <a:off x="784531" y="2667752"/>
            <a:ext cx="3906839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7200" dirty="0">
                <a:ln>
                  <a:solidFill>
                    <a:schemeClr val="tx1"/>
                  </a:solidFill>
                </a:ln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CONV1d</a:t>
            </a:r>
          </a:p>
          <a:p>
            <a:pPr algn="r"/>
            <a:r>
              <a:rPr lang="ko-KR" altLang="en-US" sz="7200" dirty="0" err="1">
                <a:ln>
                  <a:solidFill>
                    <a:schemeClr val="tx1"/>
                  </a:solidFill>
                </a:ln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문맥고려</a:t>
            </a:r>
            <a:endParaRPr lang="ko-KR" altLang="en-US" sz="7200" dirty="0">
              <a:ln>
                <a:solidFill>
                  <a:schemeClr val="tx1"/>
                </a:solidFill>
              </a:ln>
              <a:solidFill>
                <a:srgbClr val="7C001A"/>
              </a:solidFill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0187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5429E-34A1-4AEF-AF1B-B2DDE75EBCFE}"/>
              </a:ext>
            </a:extLst>
          </p:cNvPr>
          <p:cNvSpPr txBox="1"/>
          <p:nvPr/>
        </p:nvSpPr>
        <p:spPr>
          <a:xfrm>
            <a:off x="349482" y="539936"/>
            <a:ext cx="2726227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유해도</a:t>
            </a:r>
            <a:endParaRPr lang="en-US" altLang="ko-KR" sz="7200" dirty="0"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r>
              <a:rPr lang="ko-KR" altLang="en-US" sz="7200" dirty="0">
                <a:effectLst/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산출</a:t>
            </a:r>
            <a:endParaRPr lang="en-US" altLang="ko-KR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C49B9AD-D017-46FB-8120-3C02737F6C74}"/>
              </a:ext>
            </a:extLst>
          </p:cNvPr>
          <p:cNvGrpSpPr/>
          <p:nvPr/>
        </p:nvGrpSpPr>
        <p:grpSpPr>
          <a:xfrm>
            <a:off x="2717800" y="762000"/>
            <a:ext cx="8389382" cy="5897360"/>
            <a:chOff x="2717800" y="889000"/>
            <a:chExt cx="8389382" cy="589736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4E2526D-89E1-4AF0-9A60-168BB490DB07}"/>
                </a:ext>
              </a:extLst>
            </p:cNvPr>
            <p:cNvSpPr/>
            <p:nvPr/>
          </p:nvSpPr>
          <p:spPr>
            <a:xfrm>
              <a:off x="4152900" y="3392488"/>
              <a:ext cx="1422400" cy="2547305"/>
            </a:xfrm>
            <a:prstGeom prst="rect">
              <a:avLst/>
            </a:prstGeom>
            <a:solidFill>
              <a:srgbClr val="7C001A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dirty="0">
                <a:solidFill>
                  <a:schemeClr val="bg1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9F9E94C-FC29-4706-921D-4EC0A194E8BE}"/>
                </a:ext>
              </a:extLst>
            </p:cNvPr>
            <p:cNvSpPr/>
            <p:nvPr/>
          </p:nvSpPr>
          <p:spPr>
            <a:xfrm>
              <a:off x="6699250" y="889000"/>
              <a:ext cx="1422400" cy="5087305"/>
            </a:xfrm>
            <a:prstGeom prst="rect">
              <a:avLst/>
            </a:prstGeom>
            <a:solidFill>
              <a:srgbClr val="7C001A"/>
            </a:solidFill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dirty="0"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11D3D4B-ED8A-4E02-B362-514E56CD5A85}"/>
                </a:ext>
              </a:extLst>
            </p:cNvPr>
            <p:cNvSpPr/>
            <p:nvPr/>
          </p:nvSpPr>
          <p:spPr>
            <a:xfrm>
              <a:off x="6149881" y="5955363"/>
              <a:ext cx="257314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유해 </a:t>
              </a:r>
              <a:r>
                <a:rPr lang="ko-KR" altLang="en-US" sz="48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최대</a:t>
              </a:r>
              <a:endParaRPr lang="ko-KR" altLang="en-US" sz="4800" dirty="0">
                <a:solidFill>
                  <a:srgbClr val="7C001A"/>
                </a:solidFill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A12E988-40FB-4183-82F7-FAFCC6BA1051}"/>
                </a:ext>
              </a:extLst>
            </p:cNvPr>
            <p:cNvSpPr/>
            <p:nvPr/>
          </p:nvSpPr>
          <p:spPr>
            <a:xfrm>
              <a:off x="4413652" y="3392488"/>
              <a:ext cx="1275948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5%</a:t>
              </a:r>
              <a:endParaRPr lang="ko-KR" alt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746FFD5-FA66-4300-8A2A-B49678EF6B44}"/>
                </a:ext>
              </a:extLst>
            </p:cNvPr>
            <p:cNvSpPr/>
            <p:nvPr/>
          </p:nvSpPr>
          <p:spPr>
            <a:xfrm>
              <a:off x="6655044" y="924657"/>
              <a:ext cx="1614720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4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11%</a:t>
              </a:r>
              <a:endParaRPr lang="ko-KR" altLang="en-US" sz="4400" dirty="0">
                <a:solidFill>
                  <a:schemeClr val="bg1"/>
                </a:solidFill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3B8379B0-345F-4055-931F-2696FD8D5396}"/>
                </a:ext>
              </a:extLst>
            </p:cNvPr>
            <p:cNvCxnSpPr>
              <a:cxnSpLocks/>
            </p:cNvCxnSpPr>
            <p:nvPr/>
          </p:nvCxnSpPr>
          <p:spPr>
            <a:xfrm>
              <a:off x="2717800" y="2848260"/>
              <a:ext cx="8267700" cy="0"/>
            </a:xfrm>
            <a:prstGeom prst="line">
              <a:avLst/>
            </a:prstGeom>
            <a:ln w="3810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82532BC-F82C-4949-80F8-90B910C560AF}"/>
                </a:ext>
              </a:extLst>
            </p:cNvPr>
            <p:cNvSpPr/>
            <p:nvPr/>
          </p:nvSpPr>
          <p:spPr>
            <a:xfrm>
              <a:off x="8706252" y="1905004"/>
              <a:ext cx="1682116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6600" dirty="0">
                  <a:ln>
                    <a:solidFill>
                      <a:schemeClr val="tx1"/>
                    </a:solidFill>
                  </a:ln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8%</a:t>
              </a:r>
              <a:endParaRPr lang="ko-KR" altLang="en-US" sz="6600" dirty="0">
                <a:solidFill>
                  <a:srgbClr val="7C001A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9DD980A-420E-4947-8B98-EE4E6E70A120}"/>
                </a:ext>
              </a:extLst>
            </p:cNvPr>
            <p:cNvSpPr/>
            <p:nvPr/>
          </p:nvSpPr>
          <p:spPr>
            <a:xfrm>
              <a:off x="8623810" y="2804640"/>
              <a:ext cx="2483372" cy="1107996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none">
              <a:spAutoFit/>
            </a:bodyPr>
            <a:lstStyle/>
            <a:p>
              <a:r>
                <a:rPr lang="ko-KR" altLang="en-US" sz="6600" dirty="0" err="1"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임계값</a:t>
              </a:r>
              <a:endParaRPr lang="ko-KR" altLang="en-US" sz="6600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C1A4BF1-4E46-49C6-B227-88FDD6C76114}"/>
                </a:ext>
              </a:extLst>
            </p:cNvPr>
            <p:cNvSpPr/>
            <p:nvPr/>
          </p:nvSpPr>
          <p:spPr>
            <a:xfrm>
              <a:off x="3543867" y="5955363"/>
              <a:ext cx="257314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4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유해 </a:t>
              </a:r>
              <a:r>
                <a:rPr lang="ko-KR" altLang="en-US" sz="48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비율</a:t>
              </a:r>
              <a:endParaRPr lang="en-US" altLang="ko-KR" sz="48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9710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11" name="TextBox 10">
            <a:hlinkClick r:id="rId5"/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UI</a:t>
            </a:r>
            <a:endParaRPr lang="ko-KR" altLang="en-US" sz="7200" dirty="0">
              <a:effectLst/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화면 녹화 5">
            <a:hlinkClick r:id="" action="ppaction://media"/>
            <a:extLst>
              <a:ext uri="{FF2B5EF4-FFF2-40B4-BE49-F238E27FC236}">
                <a16:creationId xmlns:a16="http://schemas.microsoft.com/office/drawing/2014/main" id="{9619885B-E228-454A-A0B3-4B7791196B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64895" y="964365"/>
            <a:ext cx="7756525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06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차후</a:t>
            </a:r>
            <a:endParaRPr lang="en-US" altLang="ko-KR" sz="7200" dirty="0"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  <a:p>
            <a:r>
              <a:rPr lang="ko-KR" altLang="en-US" sz="72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계획</a:t>
            </a:r>
            <a:endParaRPr lang="ko-KR" altLang="en-US" sz="7200" dirty="0">
              <a:effectLst/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88967BC-0A26-4E29-9D21-B296671FD798}"/>
              </a:ext>
            </a:extLst>
          </p:cNvPr>
          <p:cNvGrpSpPr/>
          <p:nvPr/>
        </p:nvGrpSpPr>
        <p:grpSpPr>
          <a:xfrm>
            <a:off x="1163535" y="3167033"/>
            <a:ext cx="9864930" cy="1839656"/>
            <a:chOff x="1544536" y="3220373"/>
            <a:chExt cx="9864930" cy="183965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EB7F7F3-FE64-4186-B306-7F27599A7626}"/>
                </a:ext>
              </a:extLst>
            </p:cNvPr>
            <p:cNvSpPr/>
            <p:nvPr/>
          </p:nvSpPr>
          <p:spPr>
            <a:xfrm>
              <a:off x="1544536" y="3220373"/>
              <a:ext cx="3223312" cy="1321496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60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ko-KR" altLang="en-US" sz="6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똑똑한</a:t>
              </a:r>
              <a:endParaRPr lang="en-US" altLang="ko-KR" sz="60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ko-KR" altLang="en-US" sz="6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레이블링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14B30779-34DF-43F5-8959-A99B5035D2D4}"/>
                </a:ext>
              </a:extLst>
            </p:cNvPr>
            <p:cNvSpPr/>
            <p:nvPr/>
          </p:nvSpPr>
          <p:spPr>
            <a:xfrm>
              <a:off x="4865345" y="3738533"/>
              <a:ext cx="3223312" cy="1321496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감성분석</a:t>
              </a:r>
              <a:endParaRPr lang="en-US" altLang="ko-KR" sz="60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ko-KR" altLang="en-US" sz="6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모델링</a:t>
              </a:r>
              <a:endParaRPr lang="en-US" altLang="ko-KR" sz="60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F96858D-BF96-465E-A1F8-EFEC92250877}"/>
                </a:ext>
              </a:extLst>
            </p:cNvPr>
            <p:cNvSpPr/>
            <p:nvPr/>
          </p:nvSpPr>
          <p:spPr>
            <a:xfrm>
              <a:off x="8186154" y="3723293"/>
              <a:ext cx="3223312" cy="1321496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0" dirty="0" err="1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영상음성</a:t>
              </a:r>
              <a:endParaRPr lang="en-US" altLang="ko-KR" sz="60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ko-KR" altLang="en-US" sz="60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분석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703A1141-9824-49A3-A60E-AB6151F305D7}"/>
              </a:ext>
            </a:extLst>
          </p:cNvPr>
          <p:cNvSpPr/>
          <p:nvPr/>
        </p:nvSpPr>
        <p:spPr>
          <a:xfrm>
            <a:off x="2328114" y="682036"/>
            <a:ext cx="1039067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15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C001A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4CDB3C69-6EC5-43BD-9651-B2220137ACBE}"/>
              </a:ext>
            </a:extLst>
          </p:cNvPr>
          <p:cNvSpPr/>
          <p:nvPr/>
        </p:nvSpPr>
        <p:spPr>
          <a:xfrm>
            <a:off x="5640553" y="682036"/>
            <a:ext cx="1039067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15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C001A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7A63838-F7F8-4BDB-99A6-A63DE83C55BD}"/>
              </a:ext>
            </a:extLst>
          </p:cNvPr>
          <p:cNvSpPr/>
          <p:nvPr/>
        </p:nvSpPr>
        <p:spPr>
          <a:xfrm>
            <a:off x="8901913" y="682036"/>
            <a:ext cx="1039067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11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C001A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3</a:t>
            </a:r>
            <a:endParaRPr lang="en-US" altLang="ko-KR" sz="115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7C001A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75FA8703-30D0-45F8-92F4-0964C7FC38DD}"/>
              </a:ext>
            </a:extLst>
          </p:cNvPr>
          <p:cNvGrpSpPr/>
          <p:nvPr/>
        </p:nvGrpSpPr>
        <p:grpSpPr>
          <a:xfrm>
            <a:off x="2813231" y="2556599"/>
            <a:ext cx="167914" cy="503194"/>
            <a:chOff x="2813231" y="2556599"/>
            <a:chExt cx="167914" cy="503194"/>
          </a:xfrm>
        </p:grpSpPr>
        <p:sp>
          <p:nvSpPr>
            <p:cNvPr id="20" name="다이아몬드 19">
              <a:extLst>
                <a:ext uri="{FF2B5EF4-FFF2-40B4-BE49-F238E27FC236}">
                  <a16:creationId xmlns:a16="http://schemas.microsoft.com/office/drawing/2014/main" id="{0729B16C-3120-4CCA-9F82-EA0917C928A7}"/>
                </a:ext>
              </a:extLst>
            </p:cNvPr>
            <p:cNvSpPr/>
            <p:nvPr/>
          </p:nvSpPr>
          <p:spPr>
            <a:xfrm>
              <a:off x="2813231" y="2556599"/>
              <a:ext cx="152674" cy="152674"/>
            </a:xfrm>
            <a:prstGeom prst="diamond">
              <a:avLst/>
            </a:prstGeom>
            <a:solidFill>
              <a:srgbClr val="7C001A"/>
            </a:solidFill>
            <a:ln>
              <a:solidFill>
                <a:srgbClr val="7C001A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다이아몬드 20">
              <a:extLst>
                <a:ext uri="{FF2B5EF4-FFF2-40B4-BE49-F238E27FC236}">
                  <a16:creationId xmlns:a16="http://schemas.microsoft.com/office/drawing/2014/main" id="{99DD4969-2C07-43D3-8DA0-CE9B1FB392FB}"/>
                </a:ext>
              </a:extLst>
            </p:cNvPr>
            <p:cNvSpPr/>
            <p:nvPr/>
          </p:nvSpPr>
          <p:spPr>
            <a:xfrm>
              <a:off x="2828471" y="2907119"/>
              <a:ext cx="152674" cy="152674"/>
            </a:xfrm>
            <a:prstGeom prst="diamond">
              <a:avLst/>
            </a:prstGeom>
            <a:solidFill>
              <a:srgbClr val="7C001A"/>
            </a:solidFill>
            <a:ln>
              <a:solidFill>
                <a:srgbClr val="7C001A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E960D4A-27CB-459E-81CD-94C6AF76F3FF}"/>
              </a:ext>
            </a:extLst>
          </p:cNvPr>
          <p:cNvGrpSpPr/>
          <p:nvPr/>
        </p:nvGrpSpPr>
        <p:grpSpPr>
          <a:xfrm>
            <a:off x="6012043" y="2541197"/>
            <a:ext cx="167914" cy="503194"/>
            <a:chOff x="2813231" y="2556599"/>
            <a:chExt cx="167914" cy="503194"/>
          </a:xfrm>
        </p:grpSpPr>
        <p:sp>
          <p:nvSpPr>
            <p:cNvPr id="30" name="다이아몬드 29">
              <a:extLst>
                <a:ext uri="{FF2B5EF4-FFF2-40B4-BE49-F238E27FC236}">
                  <a16:creationId xmlns:a16="http://schemas.microsoft.com/office/drawing/2014/main" id="{E1EE3964-AE6B-4920-B244-EA6FD0E18BCA}"/>
                </a:ext>
              </a:extLst>
            </p:cNvPr>
            <p:cNvSpPr/>
            <p:nvPr/>
          </p:nvSpPr>
          <p:spPr>
            <a:xfrm>
              <a:off x="2813231" y="2556599"/>
              <a:ext cx="152674" cy="152674"/>
            </a:xfrm>
            <a:prstGeom prst="diamond">
              <a:avLst/>
            </a:prstGeom>
            <a:solidFill>
              <a:srgbClr val="7C001A"/>
            </a:solidFill>
            <a:ln>
              <a:solidFill>
                <a:srgbClr val="7C001A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다이아몬드 30">
              <a:extLst>
                <a:ext uri="{FF2B5EF4-FFF2-40B4-BE49-F238E27FC236}">
                  <a16:creationId xmlns:a16="http://schemas.microsoft.com/office/drawing/2014/main" id="{0E300976-CAA3-47A0-AA81-5EE6176C0B4D}"/>
                </a:ext>
              </a:extLst>
            </p:cNvPr>
            <p:cNvSpPr/>
            <p:nvPr/>
          </p:nvSpPr>
          <p:spPr>
            <a:xfrm>
              <a:off x="2828471" y="2907119"/>
              <a:ext cx="152674" cy="152674"/>
            </a:xfrm>
            <a:prstGeom prst="diamond">
              <a:avLst/>
            </a:prstGeom>
            <a:solidFill>
              <a:srgbClr val="7C001A"/>
            </a:solidFill>
            <a:ln>
              <a:solidFill>
                <a:srgbClr val="7C001A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B715A58E-C6C8-4F15-AA64-9178B13D411D}"/>
              </a:ext>
            </a:extLst>
          </p:cNvPr>
          <p:cNvGrpSpPr/>
          <p:nvPr/>
        </p:nvGrpSpPr>
        <p:grpSpPr>
          <a:xfrm>
            <a:off x="9327491" y="2556599"/>
            <a:ext cx="167914" cy="503194"/>
            <a:chOff x="2813231" y="2556599"/>
            <a:chExt cx="167914" cy="503194"/>
          </a:xfrm>
        </p:grpSpPr>
        <p:sp>
          <p:nvSpPr>
            <p:cNvPr id="33" name="다이아몬드 32">
              <a:extLst>
                <a:ext uri="{FF2B5EF4-FFF2-40B4-BE49-F238E27FC236}">
                  <a16:creationId xmlns:a16="http://schemas.microsoft.com/office/drawing/2014/main" id="{C934068F-C617-4BE5-8404-01B9F9D0AFE2}"/>
                </a:ext>
              </a:extLst>
            </p:cNvPr>
            <p:cNvSpPr/>
            <p:nvPr/>
          </p:nvSpPr>
          <p:spPr>
            <a:xfrm>
              <a:off x="2813231" y="2556599"/>
              <a:ext cx="152674" cy="152674"/>
            </a:xfrm>
            <a:prstGeom prst="diamond">
              <a:avLst/>
            </a:prstGeom>
            <a:solidFill>
              <a:srgbClr val="7C001A"/>
            </a:solidFill>
            <a:ln>
              <a:solidFill>
                <a:srgbClr val="7C001A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다이아몬드 33">
              <a:extLst>
                <a:ext uri="{FF2B5EF4-FFF2-40B4-BE49-F238E27FC236}">
                  <a16:creationId xmlns:a16="http://schemas.microsoft.com/office/drawing/2014/main" id="{66194BED-64C3-4FB6-BBE3-B623AD0ABF46}"/>
                </a:ext>
              </a:extLst>
            </p:cNvPr>
            <p:cNvSpPr/>
            <p:nvPr/>
          </p:nvSpPr>
          <p:spPr>
            <a:xfrm>
              <a:off x="2828471" y="2907119"/>
              <a:ext cx="152674" cy="152674"/>
            </a:xfrm>
            <a:prstGeom prst="diamond">
              <a:avLst/>
            </a:prstGeom>
            <a:solidFill>
              <a:srgbClr val="7C001A"/>
            </a:solidFill>
            <a:ln>
              <a:solidFill>
                <a:srgbClr val="7C001A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22336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altLang="ko-KR" sz="7200" dirty="0"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DEMO</a:t>
            </a:r>
            <a:endParaRPr lang="ko-KR" altLang="en-US" sz="7200" dirty="0">
              <a:effectLst/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hlinkClick r:id="rId2"/>
            <a:extLst>
              <a:ext uri="{FF2B5EF4-FFF2-40B4-BE49-F238E27FC236}">
                <a16:creationId xmlns:a16="http://schemas.microsoft.com/office/drawing/2014/main" id="{874AAA17-5180-45EA-9829-5481B6BA5AA0}"/>
              </a:ext>
            </a:extLst>
          </p:cNvPr>
          <p:cNvSpPr/>
          <p:nvPr/>
        </p:nvSpPr>
        <p:spPr>
          <a:xfrm>
            <a:off x="1510316" y="2540365"/>
            <a:ext cx="9424384" cy="914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http://bit.ly/datacampus_3</a:t>
            </a:r>
          </a:p>
        </p:txBody>
      </p:sp>
    </p:spTree>
    <p:extLst>
      <p:ext uri="{BB962C8B-B14F-4D97-AF65-F5344CB8AC3E}">
        <p14:creationId xmlns:p14="http://schemas.microsoft.com/office/powerpoint/2010/main" val="3860606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CC66C86-D4AC-4129-B45E-AE4A7A7564DB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7C00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DAFBB9-ABC4-4A9C-B835-BF5B3F9229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8379" y="1729371"/>
            <a:ext cx="9144000" cy="2387600"/>
          </a:xfrm>
          <a:ln>
            <a:solidFill>
              <a:schemeClr val="bg2">
                <a:alpha val="0"/>
              </a:schemeClr>
            </a:solidFill>
          </a:ln>
        </p:spPr>
        <p:txBody>
          <a:bodyPr>
            <a:noAutofit/>
          </a:bodyPr>
          <a:lstStyle/>
          <a:p>
            <a:r>
              <a:rPr lang="en-US" altLang="ko-KR" sz="166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QnA</a:t>
            </a:r>
            <a:endParaRPr lang="ko-KR" altLang="en-US" sz="96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E80679-8CC2-43E8-AF28-0B76471E0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16643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</a:rPr>
              <a:t>경청해 주셔서 감사합니다</a:t>
            </a:r>
            <a:endParaRPr lang="en-US" altLang="ko-KR" sz="6600" dirty="0">
              <a:solidFill>
                <a:schemeClr val="bg1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  <a:p>
            <a:r>
              <a:rPr lang="en-US" altLang="ko-KR" sz="6600" dirty="0">
                <a:solidFill>
                  <a:schemeClr val="bg1"/>
                </a:solidFill>
                <a:latin typeface="아리따-돋움(TTF)-Bold" panose="02020603020101020101" pitchFamily="18" charset="-127"/>
                <a:ea typeface="아리따-돋움(TTF)-Bold" panose="02020603020101020101" pitchFamily="18" charset="-127"/>
                <a:sym typeface="Wingdings" panose="05000000000000000000" pitchFamily="2" charset="2"/>
              </a:rPr>
              <a:t></a:t>
            </a:r>
            <a:endParaRPr lang="ko-KR" altLang="en-US" sz="6600" dirty="0">
              <a:solidFill>
                <a:schemeClr val="bg1"/>
              </a:solidFill>
              <a:latin typeface="아리따-돋움(TTF)-Bold" panose="02020603020101020101" pitchFamily="18" charset="-127"/>
              <a:ea typeface="아리따-돋움(TTF)-Bold" panose="02020603020101020101" pitchFamily="18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D33AE34-CE73-4A46-886A-9AA61D8A0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784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EDD670-F363-441D-8F26-802279F12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A1D5828-9BE7-4E4B-BC13-90BDFC5CF9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2127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06DD41C3-5845-48CC-A403-1540976CBD39}"/>
              </a:ext>
            </a:extLst>
          </p:cNvPr>
          <p:cNvSpPr txBox="1">
            <a:spLocks/>
          </p:cNvSpPr>
          <p:nvPr/>
        </p:nvSpPr>
        <p:spPr>
          <a:xfrm>
            <a:off x="488708" y="2813829"/>
            <a:ext cx="11428972" cy="320787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5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본 발표자료에는 다수의 욕설이 </a:t>
            </a:r>
            <a:endParaRPr lang="en-US" altLang="ko-KR" sz="5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marL="0" indent="0" algn="ctr">
              <a:buNone/>
            </a:pPr>
            <a:r>
              <a:rPr lang="ko-KR" altLang="en-US" sz="5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포함되어 있습니다 </a:t>
            </a:r>
            <a:endParaRPr lang="en-US" altLang="ko-KR" sz="5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marL="0" indent="0" algn="ctr">
              <a:buNone/>
            </a:pPr>
            <a:endParaRPr lang="ko-KR" altLang="en-US" sz="5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marL="0" indent="0" algn="ctr">
              <a:buNone/>
            </a:pPr>
            <a:endParaRPr lang="en-US" altLang="ko-KR" sz="54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9F937D94-3433-4262-8E41-E1149157D5F6}"/>
              </a:ext>
            </a:extLst>
          </p:cNvPr>
          <p:cNvSpPr txBox="1">
            <a:spLocks/>
          </p:cNvSpPr>
          <p:nvPr/>
        </p:nvSpPr>
        <p:spPr>
          <a:xfrm>
            <a:off x="4741228" y="935889"/>
            <a:ext cx="2636520" cy="130973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9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경고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61FC512-3373-4622-AAD0-AC9F8DE1F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5833" y="1194117"/>
            <a:ext cx="705875" cy="70587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FD88CAF-CF8D-494E-A1D3-75CA327D9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7836" y="1194117"/>
            <a:ext cx="705875" cy="70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44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90600" y="-1325563"/>
            <a:ext cx="10515600" cy="1325563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01688" y="7449185"/>
            <a:ext cx="10515600" cy="4351338"/>
          </a:xfrm>
        </p:spPr>
        <p:txBody>
          <a:bodyPr/>
          <a:lstStyle/>
          <a:p>
            <a:r>
              <a:rPr lang="en-US" altLang="ko-KR" dirty="0" err="1"/>
              <a:t>Cybraffiti</a:t>
            </a:r>
            <a:r>
              <a:rPr lang="ko-KR" altLang="en-US" dirty="0"/>
              <a:t>는 유해한 인터넷 방송 </a:t>
            </a:r>
            <a:r>
              <a:rPr lang="ko-KR" altLang="en-US" dirty="0" err="1"/>
              <a:t>컨텐츠를</a:t>
            </a:r>
            <a:r>
              <a:rPr lang="ko-KR" altLang="en-US" dirty="0"/>
              <a:t> 탐지하여 차단해주는 지능형 시스템입니다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대 청소년들의 하루 평균 인터넷 방송 시청시간 </a:t>
            </a:r>
            <a:r>
              <a:rPr lang="en-US" altLang="ko-KR" dirty="0"/>
              <a:t>2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청소년 </a:t>
            </a:r>
            <a:r>
              <a:rPr lang="en-US" altLang="ko-KR" dirty="0"/>
              <a:t>10</a:t>
            </a:r>
            <a:r>
              <a:rPr lang="ko-KR" altLang="en-US" dirty="0"/>
              <a:t>명중 </a:t>
            </a:r>
            <a:r>
              <a:rPr lang="en-US" altLang="ko-KR" dirty="0"/>
              <a:t>1</a:t>
            </a:r>
            <a:r>
              <a:rPr lang="ko-KR" altLang="en-US" dirty="0"/>
              <a:t>명은 개인 방송을 시청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C8E55DC-00D1-4864-A929-9A4963D31726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B7F11E4-64DA-43FC-9B87-046804CCF377}"/>
              </a:ext>
            </a:extLst>
          </p:cNvPr>
          <p:cNvGrpSpPr/>
          <p:nvPr/>
        </p:nvGrpSpPr>
        <p:grpSpPr>
          <a:xfrm>
            <a:off x="2540652" y="1870235"/>
            <a:ext cx="3386814" cy="1126013"/>
            <a:chOff x="2540652" y="1870235"/>
            <a:chExt cx="3386814" cy="1126013"/>
          </a:xfrm>
        </p:grpSpPr>
        <p:pic>
          <p:nvPicPr>
            <p:cNvPr id="6" name="그래픽 5">
              <a:extLst>
                <a:ext uri="{FF2B5EF4-FFF2-40B4-BE49-F238E27FC236}">
                  <a16:creationId xmlns:a16="http://schemas.microsoft.com/office/drawing/2014/main" id="{45A718DF-7A9F-4E26-875D-DB935A82C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798528" y="1870235"/>
              <a:ext cx="1128938" cy="1126013"/>
            </a:xfrm>
            <a:prstGeom prst="rect">
              <a:avLst/>
            </a:prstGeom>
          </p:spPr>
        </p:pic>
        <p:pic>
          <p:nvPicPr>
            <p:cNvPr id="19" name="그래픽 18">
              <a:extLst>
                <a:ext uri="{FF2B5EF4-FFF2-40B4-BE49-F238E27FC236}">
                  <a16:creationId xmlns:a16="http://schemas.microsoft.com/office/drawing/2014/main" id="{5C8CDA57-7CAF-4FF1-A7F9-F532341FC6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669590" y="1870235"/>
              <a:ext cx="1128938" cy="1126013"/>
            </a:xfrm>
            <a:prstGeom prst="rect">
              <a:avLst/>
            </a:prstGeom>
          </p:spPr>
        </p:pic>
        <p:pic>
          <p:nvPicPr>
            <p:cNvPr id="20" name="그래픽 19">
              <a:extLst>
                <a:ext uri="{FF2B5EF4-FFF2-40B4-BE49-F238E27FC236}">
                  <a16:creationId xmlns:a16="http://schemas.microsoft.com/office/drawing/2014/main" id="{CCE1A498-4E9B-4A56-8CCF-66E670111E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540652" y="1870235"/>
              <a:ext cx="1128938" cy="1126013"/>
            </a:xfrm>
            <a:prstGeom prst="rect">
              <a:avLst/>
            </a:prstGeom>
          </p:spPr>
        </p:pic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3709AA1-9FF1-4FBA-90AA-A103B3FA4DA7}"/>
              </a:ext>
            </a:extLst>
          </p:cNvPr>
          <p:cNvGrpSpPr/>
          <p:nvPr/>
        </p:nvGrpSpPr>
        <p:grpSpPr>
          <a:xfrm>
            <a:off x="2540652" y="4404196"/>
            <a:ext cx="3386814" cy="1126013"/>
            <a:chOff x="2540652" y="1870235"/>
            <a:chExt cx="3386814" cy="1126013"/>
          </a:xfrm>
        </p:grpSpPr>
        <p:pic>
          <p:nvPicPr>
            <p:cNvPr id="32" name="그래픽 31">
              <a:extLst>
                <a:ext uri="{FF2B5EF4-FFF2-40B4-BE49-F238E27FC236}">
                  <a16:creationId xmlns:a16="http://schemas.microsoft.com/office/drawing/2014/main" id="{DA42FAFB-31C5-4A4A-8658-7C56B5D090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798528" y="1870235"/>
              <a:ext cx="1128938" cy="1126013"/>
            </a:xfrm>
            <a:prstGeom prst="rect">
              <a:avLst/>
            </a:prstGeom>
          </p:spPr>
        </p:pic>
        <p:pic>
          <p:nvPicPr>
            <p:cNvPr id="33" name="그래픽 32">
              <a:extLst>
                <a:ext uri="{FF2B5EF4-FFF2-40B4-BE49-F238E27FC236}">
                  <a16:creationId xmlns:a16="http://schemas.microsoft.com/office/drawing/2014/main" id="{3DC17CF6-CA8A-4D95-A487-59C7F7D5E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669590" y="1870235"/>
              <a:ext cx="1128938" cy="1126013"/>
            </a:xfrm>
            <a:prstGeom prst="rect">
              <a:avLst/>
            </a:prstGeom>
          </p:spPr>
        </p:pic>
        <p:pic>
          <p:nvPicPr>
            <p:cNvPr id="34" name="그래픽 33">
              <a:extLst>
                <a:ext uri="{FF2B5EF4-FFF2-40B4-BE49-F238E27FC236}">
                  <a16:creationId xmlns:a16="http://schemas.microsoft.com/office/drawing/2014/main" id="{67CD7CF9-46F9-4A55-9399-DCCDACD11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540652" y="1870235"/>
              <a:ext cx="1128938" cy="1126013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18A7D98-F527-499A-9922-801E04CC1C31}"/>
              </a:ext>
            </a:extLst>
          </p:cNvPr>
          <p:cNvGrpSpPr/>
          <p:nvPr/>
        </p:nvGrpSpPr>
        <p:grpSpPr>
          <a:xfrm>
            <a:off x="1932865" y="2251235"/>
            <a:ext cx="8810611" cy="3067525"/>
            <a:chOff x="1932865" y="2251235"/>
            <a:chExt cx="8810611" cy="3067525"/>
          </a:xfrm>
        </p:grpSpPr>
        <p:pic>
          <p:nvPicPr>
            <p:cNvPr id="29" name="그래픽 28">
              <a:extLst>
                <a:ext uri="{FF2B5EF4-FFF2-40B4-BE49-F238E27FC236}">
                  <a16:creationId xmlns:a16="http://schemas.microsoft.com/office/drawing/2014/main" id="{C6912EF1-4E0D-488B-BC78-E96EC8ABC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187750" y="3106142"/>
              <a:ext cx="1128938" cy="1126013"/>
            </a:xfrm>
            <a:prstGeom prst="rect">
              <a:avLst/>
            </a:prstGeom>
          </p:spPr>
        </p:pic>
        <p:pic>
          <p:nvPicPr>
            <p:cNvPr id="30" name="그래픽 29">
              <a:extLst>
                <a:ext uri="{FF2B5EF4-FFF2-40B4-BE49-F238E27FC236}">
                  <a16:creationId xmlns:a16="http://schemas.microsoft.com/office/drawing/2014/main" id="{C4E1C0CA-3AD7-4867-BDE2-B3B06A3E9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058812" y="3106142"/>
              <a:ext cx="1128938" cy="1126013"/>
            </a:xfrm>
            <a:prstGeom prst="rect">
              <a:avLst/>
            </a:prstGeom>
          </p:spPr>
        </p:pic>
        <p:pic>
          <p:nvPicPr>
            <p:cNvPr id="35" name="그래픽 34">
              <a:extLst>
                <a:ext uri="{FF2B5EF4-FFF2-40B4-BE49-F238E27FC236}">
                  <a16:creationId xmlns:a16="http://schemas.microsoft.com/office/drawing/2014/main" id="{E71D5C38-85B2-44ED-B391-90F5B6C9A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32865" y="3115707"/>
              <a:ext cx="1128938" cy="1126013"/>
            </a:xfrm>
            <a:prstGeom prst="rect">
              <a:avLst/>
            </a:prstGeom>
          </p:spPr>
        </p:pic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65176483-B5A3-4890-83EA-F4E38467A855}"/>
                </a:ext>
              </a:extLst>
            </p:cNvPr>
            <p:cNvGrpSpPr/>
            <p:nvPr/>
          </p:nvGrpSpPr>
          <p:grpSpPr>
            <a:xfrm>
              <a:off x="5316688" y="2251235"/>
              <a:ext cx="5426788" cy="3067525"/>
              <a:chOff x="5316688" y="2251235"/>
              <a:chExt cx="5426788" cy="3067525"/>
            </a:xfrm>
          </p:grpSpPr>
          <p:pic>
            <p:nvPicPr>
              <p:cNvPr id="28" name="그래픽 27">
                <a:extLst>
                  <a:ext uri="{FF2B5EF4-FFF2-40B4-BE49-F238E27FC236}">
                    <a16:creationId xmlns:a16="http://schemas.microsoft.com/office/drawing/2014/main" id="{7348A950-5BF7-4758-9DB2-C4E2099D31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316688" y="3106142"/>
                <a:ext cx="1128938" cy="1126013"/>
              </a:xfrm>
              <a:prstGeom prst="rect">
                <a:avLst/>
              </a:prstGeom>
            </p:spPr>
          </p:pic>
          <p:sp>
            <p:nvSpPr>
              <p:cNvPr id="11" name="설명선: 굽은 선 10">
                <a:extLst>
                  <a:ext uri="{FF2B5EF4-FFF2-40B4-BE49-F238E27FC236}">
                    <a16:creationId xmlns:a16="http://schemas.microsoft.com/office/drawing/2014/main" id="{77A67092-C6CA-49DE-A9B1-936F3FE7F902}"/>
                  </a:ext>
                </a:extLst>
              </p:cNvPr>
              <p:cNvSpPr/>
              <p:nvPr/>
            </p:nvSpPr>
            <p:spPr>
              <a:xfrm>
                <a:off x="7174759" y="2251235"/>
                <a:ext cx="3568717" cy="3067525"/>
              </a:xfrm>
              <a:prstGeom prst="borderCallout2">
                <a:avLst>
                  <a:gd name="adj1" fmla="val 18750"/>
                  <a:gd name="adj2" fmla="val -8333"/>
                  <a:gd name="adj3" fmla="val 18750"/>
                  <a:gd name="adj4" fmla="val -16667"/>
                  <a:gd name="adj5" fmla="val 37772"/>
                  <a:gd name="adj6" fmla="val -29712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4400" dirty="0">
                    <a:latin typeface="타이포_쌍문동 B" panose="02020803020101020101" pitchFamily="18" charset="-127"/>
                    <a:ea typeface="타이포_쌍문동 B" panose="02020803020101020101" pitchFamily="18" charset="-127"/>
                  </a:rPr>
                  <a:t>10</a:t>
                </a:r>
                <a:r>
                  <a:rPr lang="ko-KR" altLang="en-US" sz="4400" dirty="0">
                    <a:latin typeface="타이포_쌍문동 B" panose="02020803020101020101" pitchFamily="18" charset="-127"/>
                    <a:ea typeface="타이포_쌍문동 B" panose="02020803020101020101" pitchFamily="18" charset="-127"/>
                  </a:rPr>
                  <a:t>대 청소년 </a:t>
                </a:r>
                <a:endParaRPr lang="en-US" altLang="ko-KR" sz="44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endParaRPr>
              </a:p>
              <a:p>
                <a:pPr algn="ctr"/>
                <a:r>
                  <a:rPr lang="en-US" altLang="ko-KR" sz="4400" dirty="0">
                    <a:latin typeface="타이포_쌍문동 B" panose="02020803020101020101" pitchFamily="18" charset="-127"/>
                    <a:ea typeface="타이포_쌍문동 B" panose="02020803020101020101" pitchFamily="18" charset="-127"/>
                  </a:rPr>
                  <a:t>10</a:t>
                </a:r>
                <a:r>
                  <a:rPr lang="ko-KR" altLang="en-US" sz="4400" dirty="0">
                    <a:latin typeface="타이포_쌍문동 B" panose="02020803020101020101" pitchFamily="18" charset="-127"/>
                    <a:ea typeface="타이포_쌍문동 B" panose="02020803020101020101" pitchFamily="18" charset="-127"/>
                  </a:rPr>
                  <a:t>명 중</a:t>
                </a:r>
                <a:r>
                  <a:rPr lang="en-US" altLang="ko-KR" sz="4400" dirty="0">
                    <a:latin typeface="타이포_쌍문동 B" panose="02020803020101020101" pitchFamily="18" charset="-127"/>
                    <a:ea typeface="타이포_쌍문동 B" panose="02020803020101020101" pitchFamily="18" charset="-127"/>
                  </a:rPr>
                  <a:t> 1</a:t>
                </a:r>
                <a:r>
                  <a:rPr lang="ko-KR" altLang="en-US" sz="4400" dirty="0">
                    <a:latin typeface="타이포_쌍문동 B" panose="02020803020101020101" pitchFamily="18" charset="-127"/>
                    <a:ea typeface="타이포_쌍문동 B" panose="02020803020101020101" pitchFamily="18" charset="-127"/>
                  </a:rPr>
                  <a:t>명</a:t>
                </a:r>
                <a:endParaRPr lang="en-US" altLang="ko-KR" sz="44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endParaRPr>
              </a:p>
              <a:p>
                <a:pPr algn="ctr"/>
                <a:r>
                  <a:rPr lang="ko-KR" altLang="en-US" sz="4400" dirty="0">
                    <a:latin typeface="타이포_쌍문동 B" panose="02020803020101020101" pitchFamily="18" charset="-127"/>
                    <a:ea typeface="타이포_쌍문동 B" panose="02020803020101020101" pitchFamily="18" charset="-127"/>
                  </a:rPr>
                  <a:t>인터넷 방송</a:t>
                </a:r>
                <a:endParaRPr lang="en-US" altLang="ko-KR" sz="44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endParaRPr>
              </a:p>
              <a:p>
                <a:pPr algn="ctr"/>
                <a:r>
                  <a:rPr lang="ko-KR" altLang="en-US" sz="4400" dirty="0">
                    <a:latin typeface="타이포_쌍문동 B" panose="02020803020101020101" pitchFamily="18" charset="-127"/>
                    <a:ea typeface="타이포_쌍문동 B" panose="02020803020101020101" pitchFamily="18" charset="-127"/>
                  </a:rPr>
                  <a:t>시청</a:t>
                </a:r>
                <a:endParaRPr lang="en-US" altLang="ko-KR" sz="44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endParaRPr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4134070C-FE1A-4B28-8E32-7146CF6FFBEA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txBody>
          <a:bodyPr wrap="square" rtlCol="0">
            <a:spAutoFit/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필요성</a:t>
            </a:r>
          </a:p>
        </p:txBody>
      </p:sp>
    </p:spTree>
    <p:extLst>
      <p:ext uri="{BB962C8B-B14F-4D97-AF65-F5344CB8AC3E}">
        <p14:creationId xmlns:p14="http://schemas.microsoft.com/office/powerpoint/2010/main" val="3646973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90600" y="-1325563"/>
            <a:ext cx="10515600" cy="1325563"/>
          </a:xfrm>
        </p:spPr>
        <p:txBody>
          <a:bodyPr/>
          <a:lstStyle/>
          <a:p>
            <a:r>
              <a:rPr lang="ko-KR" altLang="en-US" dirty="0"/>
              <a:t>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01688" y="7449185"/>
            <a:ext cx="10515600" cy="4351338"/>
          </a:xfrm>
        </p:spPr>
        <p:txBody>
          <a:bodyPr/>
          <a:lstStyle/>
          <a:p>
            <a:r>
              <a:rPr lang="en-US" altLang="ko-KR" dirty="0" err="1"/>
              <a:t>Cybraffiti</a:t>
            </a:r>
            <a:r>
              <a:rPr lang="ko-KR" altLang="en-US" dirty="0"/>
              <a:t>는 유해한 인터넷 방송 </a:t>
            </a:r>
            <a:r>
              <a:rPr lang="ko-KR" altLang="en-US" dirty="0" err="1"/>
              <a:t>컨텐츠를</a:t>
            </a:r>
            <a:r>
              <a:rPr lang="ko-KR" altLang="en-US" dirty="0"/>
              <a:t> 탐지하여 차단해주는 지능형 시스템입니다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10</a:t>
            </a:r>
            <a:r>
              <a:rPr lang="ko-KR" altLang="en-US" dirty="0"/>
              <a:t>대 청소년들의 하루 평균 인터넷 방송 시청시간 </a:t>
            </a:r>
            <a:r>
              <a:rPr lang="en-US" altLang="ko-KR" dirty="0"/>
              <a:t>2</a:t>
            </a:r>
            <a:r>
              <a:rPr lang="ko-KR" altLang="en-US" dirty="0"/>
              <a:t>시간</a:t>
            </a:r>
            <a:r>
              <a:rPr lang="en-US" altLang="ko-KR" dirty="0"/>
              <a:t>, </a:t>
            </a:r>
            <a:r>
              <a:rPr lang="ko-KR" altLang="en-US" dirty="0"/>
              <a:t>청소년 </a:t>
            </a:r>
            <a:r>
              <a:rPr lang="en-US" altLang="ko-KR" dirty="0"/>
              <a:t>10</a:t>
            </a:r>
            <a:r>
              <a:rPr lang="ko-KR" altLang="en-US" dirty="0"/>
              <a:t>명중 </a:t>
            </a:r>
            <a:r>
              <a:rPr lang="en-US" altLang="ko-KR" dirty="0"/>
              <a:t>1</a:t>
            </a:r>
            <a:r>
              <a:rPr lang="ko-KR" altLang="en-US" dirty="0"/>
              <a:t>명은 개인 방송을 시청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C8E55DC-00D1-4864-A929-9A4963D31726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82BF28AE-ACF2-45F5-BB02-8A65E022E2C6}"/>
              </a:ext>
            </a:extLst>
          </p:cNvPr>
          <p:cNvGrpSpPr/>
          <p:nvPr/>
        </p:nvGrpSpPr>
        <p:grpSpPr>
          <a:xfrm>
            <a:off x="1463040" y="2210386"/>
            <a:ext cx="9265921" cy="2919619"/>
            <a:chOff x="1463040" y="2530426"/>
            <a:chExt cx="9265921" cy="2919619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DBAD184-D7A7-4F75-B95F-7A6534EEC06B}"/>
                </a:ext>
              </a:extLst>
            </p:cNvPr>
            <p:cNvSpPr txBox="1"/>
            <p:nvPr/>
          </p:nvSpPr>
          <p:spPr>
            <a:xfrm>
              <a:off x="1463040" y="2530426"/>
              <a:ext cx="926592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6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10</a:t>
              </a:r>
              <a:r>
                <a:rPr lang="ko-KR" altLang="en-US" sz="66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대 청소년 하루 평균</a:t>
              </a:r>
              <a:endParaRPr lang="en-US" altLang="ko-KR" sz="6600" dirty="0"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0DBD046-457C-49B9-9DE5-3E14429A269B}"/>
                </a:ext>
              </a:extLst>
            </p:cNvPr>
            <p:cNvSpPr txBox="1"/>
            <p:nvPr/>
          </p:nvSpPr>
          <p:spPr>
            <a:xfrm>
              <a:off x="1941658" y="3413947"/>
              <a:ext cx="8308685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66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인터넷 방송 시청시간</a:t>
              </a:r>
              <a:endParaRPr lang="en-US" altLang="ko-KR" sz="6600" dirty="0"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6B93935-9A18-4E5E-876D-20ED3CB5B815}"/>
                </a:ext>
              </a:extLst>
            </p:cNvPr>
            <p:cNvSpPr txBox="1"/>
            <p:nvPr/>
          </p:nvSpPr>
          <p:spPr>
            <a:xfrm>
              <a:off x="4847902" y="4342049"/>
              <a:ext cx="249619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6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2</a:t>
              </a:r>
              <a:r>
                <a:rPr lang="ko-KR" altLang="en-US" sz="66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시간</a:t>
              </a:r>
              <a:endParaRPr lang="en-US" altLang="ko-KR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1C3681C-8598-4371-9519-7818F285D0B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txBody>
          <a:bodyPr wrap="square" rtlCol="0">
            <a:spAutoFit/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필요성</a:t>
            </a:r>
          </a:p>
        </p:txBody>
      </p:sp>
    </p:spTree>
    <p:extLst>
      <p:ext uri="{BB962C8B-B14F-4D97-AF65-F5344CB8AC3E}">
        <p14:creationId xmlns:p14="http://schemas.microsoft.com/office/powerpoint/2010/main" val="3298054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유튜브 화면.png">
            <a:extLst>
              <a:ext uri="{FF2B5EF4-FFF2-40B4-BE49-F238E27FC236}">
                <a16:creationId xmlns:a16="http://schemas.microsoft.com/office/drawing/2014/main" id="{512AA3E9-41C6-4081-93F9-B0A6A72C122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0970" y="228322"/>
            <a:ext cx="11530060" cy="640135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E79B3E9-CCBF-4C08-83EC-568FC8BFBD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17EF8D-EAC5-4857-B736-849F403E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60D175-811C-4229-9E49-64A465ED222B}"/>
              </a:ext>
            </a:extLst>
          </p:cNvPr>
          <p:cNvSpPr txBox="1"/>
          <p:nvPr/>
        </p:nvSpPr>
        <p:spPr>
          <a:xfrm>
            <a:off x="1218681" y="1491843"/>
            <a:ext cx="9967997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solidFill>
                  <a:schemeClr val="bg1"/>
                </a:solidFill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총 </a:t>
            </a:r>
            <a:r>
              <a:rPr lang="en-US" altLang="ko-KR" sz="7200" dirty="0">
                <a:solidFill>
                  <a:schemeClr val="bg1"/>
                </a:solidFill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27</a:t>
            </a:r>
            <a:r>
              <a:rPr lang="ko-KR" altLang="en-US" sz="7200" dirty="0">
                <a:solidFill>
                  <a:schemeClr val="bg1"/>
                </a:solidFill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개 유해 영상 분석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F697FF-EE69-4AF1-8826-E534C201F9B2}"/>
              </a:ext>
            </a:extLst>
          </p:cNvPr>
          <p:cNvSpPr txBox="1"/>
          <p:nvPr/>
        </p:nvSpPr>
        <p:spPr>
          <a:xfrm>
            <a:off x="3264937" y="783957"/>
            <a:ext cx="56621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2018 </a:t>
            </a:r>
            <a:r>
              <a:rPr lang="ko-KR" altLang="en-US" sz="4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방송통신위원회 조사</a:t>
            </a:r>
          </a:p>
        </p:txBody>
      </p:sp>
    </p:spTree>
    <p:extLst>
      <p:ext uri="{BB962C8B-B14F-4D97-AF65-F5344CB8AC3E}">
        <p14:creationId xmlns:p14="http://schemas.microsoft.com/office/powerpoint/2010/main" val="3175322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유튜브 화면.png">
            <a:extLst>
              <a:ext uri="{FF2B5EF4-FFF2-40B4-BE49-F238E27FC236}">
                <a16:creationId xmlns:a16="http://schemas.microsoft.com/office/drawing/2014/main" id="{512AA3E9-41C6-4081-93F9-B0A6A72C1228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0970" y="228322"/>
            <a:ext cx="11530060" cy="640135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17EF8D-EAC5-4857-B736-849F403E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D5C19CF-3CC8-4DCB-9C10-0A1AEC8244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60D175-811C-4229-9E49-64A465ED222B}"/>
              </a:ext>
            </a:extLst>
          </p:cNvPr>
          <p:cNvSpPr txBox="1"/>
          <p:nvPr/>
        </p:nvSpPr>
        <p:spPr>
          <a:xfrm>
            <a:off x="1218681" y="1491843"/>
            <a:ext cx="9967997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solidFill>
                  <a:schemeClr val="bg1"/>
                </a:solidFill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총 </a:t>
            </a:r>
            <a:r>
              <a:rPr lang="en-US" altLang="ko-KR" sz="7200" dirty="0">
                <a:solidFill>
                  <a:schemeClr val="bg1"/>
                </a:solidFill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27</a:t>
            </a:r>
            <a:r>
              <a:rPr lang="ko-KR" altLang="en-US" sz="7200" dirty="0">
                <a:solidFill>
                  <a:schemeClr val="bg1"/>
                </a:solidFill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개 유해 영상 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2A5746-31A1-46AC-B605-66EF8E63DB31}"/>
              </a:ext>
            </a:extLst>
          </p:cNvPr>
          <p:cNvSpPr txBox="1"/>
          <p:nvPr/>
        </p:nvSpPr>
        <p:spPr>
          <a:xfrm>
            <a:off x="1310121" y="3549243"/>
            <a:ext cx="9967997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1034 </a:t>
            </a:r>
            <a:r>
              <a:rPr lang="ko-KR" altLang="en-US" sz="7200" dirty="0">
                <a:solidFill>
                  <a:schemeClr val="bg1"/>
                </a:solidFill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개 </a:t>
            </a:r>
            <a:endParaRPr lang="en-US" altLang="ko-KR" sz="7200" dirty="0">
              <a:solidFill>
                <a:schemeClr val="bg1"/>
              </a:solidFill>
              <a:effectLst/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  <a:p>
            <a:pPr algn="ctr"/>
            <a:r>
              <a:rPr lang="ko-KR" altLang="en-US" sz="7200" dirty="0">
                <a:solidFill>
                  <a:schemeClr val="bg1"/>
                </a:solidFill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유해 내용 발견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73BBF31-4D48-4CF5-B514-DAD4C0F725EE}"/>
              </a:ext>
            </a:extLst>
          </p:cNvPr>
          <p:cNvGrpSpPr/>
          <p:nvPr/>
        </p:nvGrpSpPr>
        <p:grpSpPr>
          <a:xfrm>
            <a:off x="533915" y="2667002"/>
            <a:ext cx="11087881" cy="458885"/>
            <a:chOff x="533915" y="2667002"/>
            <a:chExt cx="11087881" cy="458885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B1CE9A2-CC16-4B89-B289-32BD658548AC}"/>
                </a:ext>
              </a:extLst>
            </p:cNvPr>
            <p:cNvSpPr/>
            <p:nvPr/>
          </p:nvSpPr>
          <p:spPr>
            <a:xfrm flipV="1">
              <a:off x="6905625" y="2667002"/>
              <a:ext cx="4716171" cy="2294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화살표: 갈매기형 수장 5">
              <a:extLst>
                <a:ext uri="{FF2B5EF4-FFF2-40B4-BE49-F238E27FC236}">
                  <a16:creationId xmlns:a16="http://schemas.microsoft.com/office/drawing/2014/main" id="{7F857F5E-CDDD-4330-B1EC-E5EFF211CEBA}"/>
                </a:ext>
              </a:extLst>
            </p:cNvPr>
            <p:cNvSpPr/>
            <p:nvPr/>
          </p:nvSpPr>
          <p:spPr>
            <a:xfrm rot="5400000">
              <a:off x="5844650" y="2064912"/>
              <a:ext cx="458884" cy="1663065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851522FE-E975-4E6E-B1DB-0F387B589472}"/>
                </a:ext>
              </a:extLst>
            </p:cNvPr>
            <p:cNvSpPr/>
            <p:nvPr/>
          </p:nvSpPr>
          <p:spPr>
            <a:xfrm flipV="1">
              <a:off x="533915" y="2670779"/>
              <a:ext cx="4716171" cy="2294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6B697730-E6FD-4E91-A170-374F130C20AC}"/>
              </a:ext>
            </a:extLst>
          </p:cNvPr>
          <p:cNvSpPr txBox="1"/>
          <p:nvPr/>
        </p:nvSpPr>
        <p:spPr>
          <a:xfrm>
            <a:off x="3264937" y="783957"/>
            <a:ext cx="56621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2018 </a:t>
            </a:r>
            <a:r>
              <a:rPr lang="ko-KR" altLang="en-US" sz="40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방송통신위원회 조사</a:t>
            </a:r>
          </a:p>
        </p:txBody>
      </p:sp>
    </p:spTree>
    <p:extLst>
      <p:ext uri="{BB962C8B-B14F-4D97-AF65-F5344CB8AC3E}">
        <p14:creationId xmlns:p14="http://schemas.microsoft.com/office/powerpoint/2010/main" val="4154399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prst="relaxedInset"/>
          </a:sp3d>
        </p:spPr>
        <p:txBody>
          <a:bodyPr wrap="square" rtlCol="0">
            <a:spAutoFit/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필요성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EF6AFF0-F9DE-46D7-BC40-252A6FB489FE}"/>
              </a:ext>
            </a:extLst>
          </p:cNvPr>
          <p:cNvGrpSpPr/>
          <p:nvPr/>
        </p:nvGrpSpPr>
        <p:grpSpPr>
          <a:xfrm>
            <a:off x="793777" y="1983422"/>
            <a:ext cx="10589347" cy="3561979"/>
            <a:chOff x="736625" y="1983422"/>
            <a:chExt cx="10589347" cy="3561979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59B81F6D-D109-4476-87EF-6524B82248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36625" y="1983422"/>
              <a:ext cx="3892324" cy="356197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8CBDEA0-1D67-43CA-9087-1EDB0A9C9049}"/>
                </a:ext>
              </a:extLst>
            </p:cNvPr>
            <p:cNvSpPr/>
            <p:nvPr/>
          </p:nvSpPr>
          <p:spPr>
            <a:xfrm>
              <a:off x="4604384" y="1989772"/>
              <a:ext cx="6721588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tabLst>
                  <a:tab pos="2600325" algn="l"/>
                </a:tabLst>
              </a:pPr>
              <a:r>
                <a:rPr lang="ko-KR" altLang="en-US" sz="66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평균 </a:t>
              </a:r>
              <a:r>
                <a:rPr lang="en-US" altLang="ko-KR" sz="6600" dirty="0">
                  <a:solidFill>
                    <a:srgbClr val="7C001A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1</a:t>
              </a:r>
              <a:r>
                <a:rPr lang="ko-KR" altLang="en-US" sz="6600" dirty="0">
                  <a:solidFill>
                    <a:srgbClr val="7C001A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편</a:t>
              </a:r>
              <a:r>
                <a:rPr lang="ko-KR" altLang="en-US" sz="66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당 </a:t>
              </a:r>
              <a:r>
                <a:rPr lang="en-US" altLang="ko-KR" sz="6600" dirty="0">
                  <a:solidFill>
                    <a:srgbClr val="7C001A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38</a:t>
              </a:r>
              <a:r>
                <a:rPr lang="ko-KR" altLang="en-US" sz="66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회</a:t>
              </a:r>
              <a:endParaRPr lang="en-US" altLang="ko-KR" sz="6600" dirty="0"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3D17BE6-EE67-4C6E-9ABC-A4D6893FD0AE}"/>
                </a:ext>
              </a:extLst>
            </p:cNvPr>
            <p:cNvSpPr/>
            <p:nvPr/>
          </p:nvSpPr>
          <p:spPr>
            <a:xfrm>
              <a:off x="4604384" y="3278188"/>
              <a:ext cx="6096000" cy="2123658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ko-KR" sz="6600" dirty="0">
                  <a:solidFill>
                    <a:srgbClr val="7C001A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1</a:t>
              </a:r>
              <a:r>
                <a:rPr lang="ko-KR" altLang="en-US" sz="6600" dirty="0">
                  <a:solidFill>
                    <a:srgbClr val="7C001A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분당 </a:t>
              </a:r>
              <a:r>
                <a:rPr lang="en-US" altLang="ko-KR" sz="6600" dirty="0">
                  <a:solidFill>
                    <a:srgbClr val="7C001A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3.9</a:t>
              </a:r>
              <a:r>
                <a:rPr lang="ko-KR" altLang="en-US" sz="6600" dirty="0">
                  <a:solidFill>
                    <a:srgbClr val="7C001A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회</a:t>
              </a:r>
              <a:r>
                <a:rPr lang="ko-KR" altLang="en-US" sz="66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의</a:t>
              </a:r>
              <a:r>
                <a:rPr lang="ko-KR" altLang="en-US" sz="6600" dirty="0">
                  <a:solidFill>
                    <a:srgbClr val="7C001A"/>
                  </a:solidFill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 </a:t>
              </a:r>
              <a:r>
                <a:rPr lang="ko-KR" altLang="en-US" sz="6600" dirty="0">
                  <a:latin typeface="타이포_쌍문동 B" panose="02020803020101020101" pitchFamily="18" charset="-127"/>
                  <a:ea typeface="타이포_쌍문동 B" panose="02020803020101020101" pitchFamily="18" charset="-127"/>
                </a:rPr>
                <a:t>유해 내용 발견</a:t>
              </a:r>
              <a:endParaRPr lang="en-US" altLang="ko-KR" sz="6600" dirty="0">
                <a:latin typeface="타이포_쌍문동 B" panose="02020803020101020101" pitchFamily="18" charset="-127"/>
                <a:ea typeface="타이포_쌍문동 B" panose="02020803020101020101" pitchFamily="18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4C16C28-8742-4C7D-827B-8EBD16720EC5}"/>
              </a:ext>
            </a:extLst>
          </p:cNvPr>
          <p:cNvSpPr txBox="1"/>
          <p:nvPr/>
        </p:nvSpPr>
        <p:spPr>
          <a:xfrm>
            <a:off x="5249514" y="5351472"/>
            <a:ext cx="4512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- 2018 </a:t>
            </a:r>
            <a:r>
              <a:rPr lang="ko-KR" altLang="en-US" sz="32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방송통신위원회</a:t>
            </a:r>
            <a:r>
              <a:rPr lang="en-US" altLang="ko-KR" sz="3200" dirty="0">
                <a:latin typeface="Tmon몬소리OTF Black" panose="02000A03000000000000" pitchFamily="50" charset="-127"/>
                <a:ea typeface="Tmon몬소리OTF Black" panose="02000A03000000000000" pitchFamily="50" charset="-127"/>
              </a:rPr>
              <a:t>-</a:t>
            </a:r>
            <a:endParaRPr lang="ko-KR" altLang="en-US" sz="3200" dirty="0">
              <a:latin typeface="Tmon몬소리OTF Black" panose="02000A03000000000000" pitchFamily="50" charset="-127"/>
              <a:ea typeface="Tmon몬소리OTF Black" panose="02000A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1593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C74797-81A0-4D72-88F5-496B468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CD5F2-8070-4851-9D80-189DC87470CB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702B54-4CBF-4335-91AB-45C54C8F794F}"/>
              </a:ext>
            </a:extLst>
          </p:cNvPr>
          <p:cNvSpPr txBox="1"/>
          <p:nvPr/>
        </p:nvSpPr>
        <p:spPr>
          <a:xfrm>
            <a:off x="349483" y="539936"/>
            <a:ext cx="322331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ko-KR" altLang="en-US" sz="7200" dirty="0">
                <a:effectLst/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필요성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70FB7EE-62FC-449C-84BD-4EB784C5A32A}"/>
              </a:ext>
            </a:extLst>
          </p:cNvPr>
          <p:cNvSpPr/>
          <p:nvPr/>
        </p:nvSpPr>
        <p:spPr>
          <a:xfrm>
            <a:off x="288758" y="296779"/>
            <a:ext cx="11598442" cy="62644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F34E906-0178-47AB-BCF8-5646BC022E66}"/>
              </a:ext>
            </a:extLst>
          </p:cNvPr>
          <p:cNvGrpSpPr/>
          <p:nvPr/>
        </p:nvGrpSpPr>
        <p:grpSpPr>
          <a:xfrm>
            <a:off x="1154511" y="1792321"/>
            <a:ext cx="9809954" cy="1491657"/>
            <a:chOff x="1191309" y="2823885"/>
            <a:chExt cx="9504401" cy="1445198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237C1D6-5775-444B-8968-2677F62514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13" t="25684" r="26091" b="27158"/>
            <a:stretch/>
          </p:blipFill>
          <p:spPr>
            <a:xfrm>
              <a:off x="7952510" y="2859638"/>
              <a:ext cx="2743200" cy="1409445"/>
            </a:xfrm>
            <a:prstGeom prst="rect">
              <a:avLst/>
            </a:prstGeom>
            <a:ln w="28575">
              <a:noFill/>
            </a:ln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7302A416-DDE8-436C-98D6-3CA7E34C45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763" r="15713" b="32631"/>
            <a:stretch/>
          </p:blipFill>
          <p:spPr>
            <a:xfrm>
              <a:off x="4449769" y="2823885"/>
              <a:ext cx="3130493" cy="1409446"/>
            </a:xfrm>
            <a:prstGeom prst="rect">
              <a:avLst/>
            </a:prstGeom>
            <a:ln w="28575">
              <a:noFill/>
            </a:ln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BE00E4A4-1292-45D9-8C22-4BB92AD4BE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047"/>
            <a:stretch/>
          </p:blipFill>
          <p:spPr>
            <a:xfrm>
              <a:off x="1191309" y="2926753"/>
              <a:ext cx="2743201" cy="1235076"/>
            </a:xfrm>
            <a:prstGeom prst="rect">
              <a:avLst/>
            </a:prstGeom>
            <a:ln w="28575">
              <a:noFill/>
            </a:ln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32D36C8-5D3C-4331-8517-7AB4C666F5FA}"/>
              </a:ext>
            </a:extLst>
          </p:cNvPr>
          <p:cNvGrpSpPr/>
          <p:nvPr/>
        </p:nvGrpSpPr>
        <p:grpSpPr>
          <a:xfrm>
            <a:off x="1366968" y="3530223"/>
            <a:ext cx="9671530" cy="2233554"/>
            <a:chOff x="1489166" y="3846063"/>
            <a:chExt cx="9095869" cy="212365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54B8BEC-E3B6-42C0-8337-CBFC98161994}"/>
                </a:ext>
              </a:extLst>
            </p:cNvPr>
            <p:cNvSpPr txBox="1"/>
            <p:nvPr/>
          </p:nvSpPr>
          <p:spPr>
            <a:xfrm>
              <a:off x="1655516" y="3846063"/>
              <a:ext cx="8864927" cy="2123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청소년들 </a:t>
              </a:r>
              <a:r>
                <a:rPr lang="en-US" altLang="ko-KR" sz="44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TOP3 </a:t>
              </a:r>
              <a:r>
                <a:rPr lang="ko-KR" altLang="en-US" sz="44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플랫폼에서</a:t>
              </a:r>
              <a:endParaRPr lang="en-US" altLang="ko-KR" sz="44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ko-KR" altLang="en-US" sz="44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욕설</a:t>
              </a:r>
              <a:r>
                <a:rPr lang="en-US" altLang="ko-KR" sz="44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,</a:t>
              </a:r>
              <a:r>
                <a:rPr lang="ko-KR" altLang="en-US" sz="44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성인영상 등 </a:t>
              </a:r>
              <a:endParaRPr lang="en-US" altLang="ko-KR" sz="4400" dirty="0">
                <a:solidFill>
                  <a:srgbClr val="7C001A"/>
                </a:solidFill>
                <a:latin typeface="Tmon몬소리OTF Black" panose="02000A03000000000000" pitchFamily="50" charset="-127"/>
                <a:ea typeface="Tmon몬소리OTF Black" panose="02000A03000000000000" pitchFamily="50" charset="-127"/>
              </a:endParaRPr>
            </a:p>
            <a:p>
              <a:pPr algn="ctr"/>
              <a:r>
                <a:rPr lang="ko-KR" altLang="en-US" sz="4400" dirty="0">
                  <a:solidFill>
                    <a:srgbClr val="7C001A"/>
                  </a:solidFill>
                  <a:latin typeface="Tmon몬소리OTF Black" panose="02000A03000000000000" pitchFamily="50" charset="-127"/>
                  <a:ea typeface="Tmon몬소리OTF Black" panose="02000A03000000000000" pitchFamily="50" charset="-127"/>
                </a:rPr>
                <a:t>유해한 영상 및 채팅이 난무하는 상황  </a:t>
              </a:r>
            </a:p>
          </p:txBody>
        </p:sp>
        <p:sp>
          <p:nvSpPr>
            <p:cNvPr id="25" name="양쪽 대괄호 24">
              <a:extLst>
                <a:ext uri="{FF2B5EF4-FFF2-40B4-BE49-F238E27FC236}">
                  <a16:creationId xmlns:a16="http://schemas.microsoft.com/office/drawing/2014/main" id="{4248432D-41A0-4B5E-84E2-B79ACE31B60F}"/>
                </a:ext>
              </a:extLst>
            </p:cNvPr>
            <p:cNvSpPr/>
            <p:nvPr/>
          </p:nvSpPr>
          <p:spPr>
            <a:xfrm>
              <a:off x="1489166" y="3996012"/>
              <a:ext cx="9095869" cy="1589630"/>
            </a:xfrm>
            <a:prstGeom prst="bracketPair">
              <a:avLst/>
            </a:prstGeom>
            <a:ln w="762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5492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1174</Words>
  <Application>Microsoft Office PowerPoint</Application>
  <PresentationFormat>와이드스크린</PresentationFormat>
  <Paragraphs>250</Paragraphs>
  <Slides>27</Slides>
  <Notes>17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아리따-돋움(TTF)-Bold</vt:lpstr>
      <vt:lpstr>맑은 고딕</vt:lpstr>
      <vt:lpstr>Arial</vt:lpstr>
      <vt:lpstr>Tmon몬소리OTF Black</vt:lpstr>
      <vt:lpstr>타이포_쌍문동 B</vt:lpstr>
      <vt:lpstr>KoPub돋움체 Bold</vt:lpstr>
      <vt:lpstr>Office 테마</vt:lpstr>
      <vt:lpstr>CYBERAFFITI</vt:lpstr>
      <vt:lpstr>목차</vt:lpstr>
      <vt:lpstr>PowerPoint 프레젠테이션</vt:lpstr>
      <vt:lpstr>소개</vt:lpstr>
      <vt:lpstr>소개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Iris Jang</dc:creator>
  <cp:lastModifiedBy>Iris Jang</cp:lastModifiedBy>
  <cp:revision>156</cp:revision>
  <dcterms:created xsi:type="dcterms:W3CDTF">2019-08-13T10:48:53Z</dcterms:created>
  <dcterms:modified xsi:type="dcterms:W3CDTF">2019-08-14T01:20:49Z</dcterms:modified>
</cp:coreProperties>
</file>

<file path=docProps/thumbnail.jpeg>
</file>